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72" r:id="rId2"/>
    <p:sldId id="289" r:id="rId3"/>
    <p:sldId id="288" r:id="rId4"/>
    <p:sldId id="306" r:id="rId5"/>
    <p:sldId id="307" r:id="rId6"/>
    <p:sldId id="308" r:id="rId7"/>
    <p:sldId id="309" r:id="rId8"/>
    <p:sldId id="310" r:id="rId9"/>
    <p:sldId id="311" r:id="rId10"/>
    <p:sldId id="304" r:id="rId11"/>
    <p:sldId id="256" r:id="rId12"/>
    <p:sldId id="279" r:id="rId13"/>
    <p:sldId id="303" r:id="rId14"/>
    <p:sldId id="283" r:id="rId15"/>
    <p:sldId id="290" r:id="rId16"/>
    <p:sldId id="302" r:id="rId17"/>
    <p:sldId id="292" r:id="rId18"/>
    <p:sldId id="294" r:id="rId19"/>
    <p:sldId id="295" r:id="rId20"/>
    <p:sldId id="260" r:id="rId21"/>
    <p:sldId id="296" r:id="rId22"/>
    <p:sldId id="261" r:id="rId23"/>
    <p:sldId id="297" r:id="rId24"/>
    <p:sldId id="262" r:id="rId25"/>
    <p:sldId id="263" r:id="rId26"/>
    <p:sldId id="299" r:id="rId27"/>
    <p:sldId id="312" r:id="rId28"/>
    <p:sldId id="300" r:id="rId29"/>
    <p:sldId id="284" r:id="rId30"/>
    <p:sldId id="301" r:id="rId31"/>
    <p:sldId id="285" r:id="rId32"/>
    <p:sldId id="282" r:id="rId3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Cyr" charset="-5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Cyr" charset="-5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Cyr" charset="-5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Cyr" charset="-5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Cyr" charset="-52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Cyr" charset="-52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Cyr" charset="-52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Cyr" charset="-52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Cyr" charset="-5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00"/>
    <a:srgbClr val="5F5F5F"/>
    <a:srgbClr val="CC9900"/>
    <a:srgbClr val="66FF33"/>
    <a:srgbClr val="0000FF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Щелкните для правки стилей образца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Arial" pitchFamily="34" charset="0"/>
              </a:defRPr>
            </a:lvl1pPr>
          </a:lstStyle>
          <a:p>
            <a:pPr>
              <a:defRPr/>
            </a:pPr>
            <a:fld id="{DBE10355-1FDC-4349-AA1B-74F6180BB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grpSp>
          <p:nvGrpSpPr>
            <p:cNvPr id="5" name="Group 32"/>
            <p:cNvGrpSpPr>
              <a:grpSpLocks/>
            </p:cNvGrpSpPr>
            <p:nvPr/>
          </p:nvGrpSpPr>
          <p:grpSpPr bwMode="auto">
            <a:xfrm>
              <a:off x="0" y="0"/>
              <a:ext cx="5753" cy="4312"/>
              <a:chOff x="0" y="0"/>
              <a:chExt cx="5753" cy="4312"/>
            </a:xfrm>
          </p:grpSpPr>
          <p:sp>
            <p:nvSpPr>
              <p:cNvPr id="7" name="Line 2"/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405" cy="45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Line 3"/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725" cy="81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Line 4"/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1056" cy="118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Line 5"/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1365" cy="153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Line 6"/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1685" cy="189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2016" cy="226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Line 8"/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2347" cy="264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Line 9"/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2688" cy="302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Line 10"/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2997" cy="337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Line 11"/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3339" cy="375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Line 12"/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3669" cy="412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Line 13"/>
              <p:cNvSpPr>
                <a:spLocks noChangeShapeType="1"/>
              </p:cNvSpPr>
              <p:nvPr/>
            </p:nvSpPr>
            <p:spPr bwMode="ltGray">
              <a:xfrm flipH="1">
                <a:off x="178" y="0"/>
                <a:ext cx="3833" cy="431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Line 14"/>
              <p:cNvSpPr>
                <a:spLocks noChangeShapeType="1"/>
              </p:cNvSpPr>
              <p:nvPr/>
            </p:nvSpPr>
            <p:spPr bwMode="ltGray">
              <a:xfrm flipH="1">
                <a:off x="498" y="0"/>
                <a:ext cx="3833" cy="431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Line 15"/>
              <p:cNvSpPr>
                <a:spLocks noChangeShapeType="1"/>
              </p:cNvSpPr>
              <p:nvPr/>
            </p:nvSpPr>
            <p:spPr bwMode="ltGray">
              <a:xfrm flipH="1">
                <a:off x="828" y="0"/>
                <a:ext cx="3833" cy="431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ltGray">
              <a:xfrm flipH="1">
                <a:off x="1127" y="0"/>
                <a:ext cx="3833" cy="431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ltGray">
              <a:xfrm flipH="1">
                <a:off x="1458" y="0"/>
                <a:ext cx="3833" cy="431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ltGray">
              <a:xfrm flipH="1">
                <a:off x="1771" y="4"/>
                <a:ext cx="3829" cy="430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ltGray">
              <a:xfrm flipH="1">
                <a:off x="2421" y="564"/>
                <a:ext cx="3332" cy="374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ltGray">
              <a:xfrm flipH="1">
                <a:off x="2720" y="900"/>
                <a:ext cx="3033" cy="341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21"/>
              <p:cNvSpPr>
                <a:spLocks noChangeShapeType="1"/>
              </p:cNvSpPr>
              <p:nvPr/>
            </p:nvSpPr>
            <p:spPr bwMode="ltGray">
              <a:xfrm flipH="1">
                <a:off x="3029" y="1248"/>
                <a:ext cx="2724" cy="306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22"/>
              <p:cNvSpPr>
                <a:spLocks noChangeShapeType="1"/>
              </p:cNvSpPr>
              <p:nvPr/>
            </p:nvSpPr>
            <p:spPr bwMode="ltGray">
              <a:xfrm flipH="1">
                <a:off x="3349" y="1608"/>
                <a:ext cx="2404" cy="270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Line 23"/>
              <p:cNvSpPr>
                <a:spLocks noChangeShapeType="1"/>
              </p:cNvSpPr>
              <p:nvPr/>
            </p:nvSpPr>
            <p:spPr bwMode="ltGray">
              <a:xfrm flipH="1">
                <a:off x="3691" y="1992"/>
                <a:ext cx="2062" cy="232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Line 24"/>
              <p:cNvSpPr>
                <a:spLocks noChangeShapeType="1"/>
              </p:cNvSpPr>
              <p:nvPr/>
            </p:nvSpPr>
            <p:spPr bwMode="ltGray">
              <a:xfrm flipH="1">
                <a:off x="4032" y="2376"/>
                <a:ext cx="1721" cy="193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Line 25"/>
              <p:cNvSpPr>
                <a:spLocks noChangeShapeType="1"/>
              </p:cNvSpPr>
              <p:nvPr/>
            </p:nvSpPr>
            <p:spPr bwMode="ltGray">
              <a:xfrm flipH="1">
                <a:off x="4352" y="2736"/>
                <a:ext cx="1401" cy="157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Line 26"/>
              <p:cNvSpPr>
                <a:spLocks noChangeShapeType="1"/>
              </p:cNvSpPr>
              <p:nvPr/>
            </p:nvSpPr>
            <p:spPr bwMode="ltGray">
              <a:xfrm flipH="1">
                <a:off x="4683" y="3108"/>
                <a:ext cx="1070" cy="120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Line 27"/>
              <p:cNvSpPr>
                <a:spLocks noChangeShapeType="1"/>
              </p:cNvSpPr>
              <p:nvPr/>
            </p:nvSpPr>
            <p:spPr bwMode="ltGray">
              <a:xfrm flipH="1">
                <a:off x="4992" y="3456"/>
                <a:ext cx="761" cy="85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Line 28"/>
              <p:cNvSpPr>
                <a:spLocks noChangeShapeType="1"/>
              </p:cNvSpPr>
              <p:nvPr/>
            </p:nvSpPr>
            <p:spPr bwMode="ltGray">
              <a:xfrm flipH="1">
                <a:off x="5291" y="3792"/>
                <a:ext cx="462" cy="52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Line 29"/>
              <p:cNvSpPr>
                <a:spLocks noChangeShapeType="1"/>
              </p:cNvSpPr>
              <p:nvPr/>
            </p:nvSpPr>
            <p:spPr bwMode="ltGray">
              <a:xfrm flipH="1">
                <a:off x="5589" y="4128"/>
                <a:ext cx="164" cy="18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Line 30"/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128" cy="14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Line 31"/>
              <p:cNvSpPr>
                <a:spLocks noChangeShapeType="1"/>
              </p:cNvSpPr>
              <p:nvPr/>
            </p:nvSpPr>
            <p:spPr bwMode="ltGray">
              <a:xfrm flipH="1">
                <a:off x="2119" y="228"/>
                <a:ext cx="3630" cy="408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Rectangle 33"/>
            <p:cNvSpPr>
              <a:spLocks noChangeArrowheads="1"/>
            </p:cNvSpPr>
            <p:nvPr/>
          </p:nvSpPr>
          <p:spPr bwMode="blackWhite">
            <a:xfrm>
              <a:off x="292" y="1012"/>
              <a:ext cx="5176" cy="26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hlink"/>
              </a:solidFill>
              <a:miter lim="800000"/>
              <a:headEnd/>
              <a:tailEnd/>
            </a:ln>
            <a:effectLst>
              <a:outerShdw dist="125724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1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Щелчок правит образец заголовка</a:t>
            </a:r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ru-RU"/>
              <a:t>Щелчок правит образец подзаголовка</a:t>
            </a:r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3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FE35A-102D-4FBC-9096-8BE10E6A4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FB135-449B-4557-BE58-DCCD2F296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77DCC-B0AF-4B03-8ABA-CB9C5A379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B9FD7-94E8-4BA6-B561-4D8DA2973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8422A-8BFD-49D8-B438-EBE888677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E5214-3D30-4176-B5AC-C9F889BBDC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DD814-1E2B-42A3-9546-429A5279A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DF35D-7F65-4841-BAEE-3D0A7C694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CE105-9180-4B56-8A20-697610C6D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41CE5-0675-46A7-A1E7-54AD3183F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90005-2BDE-4BBB-9066-DC07EEA3E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3E174-BEB7-45BE-A6D0-F4A3763D5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9913F-D883-4C7D-9F9B-03192CA79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A7424-5D7D-46CC-BD9E-1D52D960A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4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grpSp>
          <p:nvGrpSpPr>
            <p:cNvPr id="2056" name="Group 32"/>
            <p:cNvGrpSpPr>
              <a:grpSpLocks/>
            </p:cNvGrpSpPr>
            <p:nvPr/>
          </p:nvGrpSpPr>
          <p:grpSpPr bwMode="auto">
            <a:xfrm>
              <a:off x="0" y="0"/>
              <a:ext cx="5753" cy="4312"/>
              <a:chOff x="0" y="0"/>
              <a:chExt cx="5753" cy="4312"/>
            </a:xfrm>
          </p:grpSpPr>
          <p:sp>
            <p:nvSpPr>
              <p:cNvPr id="1026" name="Line 2"/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405" cy="45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7" name="Line 3"/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725" cy="81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8" name="Line 4"/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1056" cy="118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9" name="Line 5"/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1365" cy="153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0" name="Line 6"/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1685" cy="189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1" name="Line 7"/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2016" cy="226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2" name="Line 8"/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2347" cy="264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3" name="Line 9"/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2688" cy="302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2997" cy="337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5" name="Line 11"/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3339" cy="375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6" name="Line 12"/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3669" cy="412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7" name="Line 13"/>
              <p:cNvSpPr>
                <a:spLocks noChangeShapeType="1"/>
              </p:cNvSpPr>
              <p:nvPr/>
            </p:nvSpPr>
            <p:spPr bwMode="ltGray">
              <a:xfrm flipH="1">
                <a:off x="178" y="0"/>
                <a:ext cx="3833" cy="431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8" name="Line 14"/>
              <p:cNvSpPr>
                <a:spLocks noChangeShapeType="1"/>
              </p:cNvSpPr>
              <p:nvPr/>
            </p:nvSpPr>
            <p:spPr bwMode="ltGray">
              <a:xfrm flipH="1">
                <a:off x="498" y="0"/>
                <a:ext cx="3833" cy="431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9" name="Line 15"/>
              <p:cNvSpPr>
                <a:spLocks noChangeShapeType="1"/>
              </p:cNvSpPr>
              <p:nvPr/>
            </p:nvSpPr>
            <p:spPr bwMode="ltGray">
              <a:xfrm flipH="1">
                <a:off x="828" y="0"/>
                <a:ext cx="3833" cy="431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0" name="Line 16"/>
              <p:cNvSpPr>
                <a:spLocks noChangeShapeType="1"/>
              </p:cNvSpPr>
              <p:nvPr/>
            </p:nvSpPr>
            <p:spPr bwMode="ltGray">
              <a:xfrm flipH="1">
                <a:off x="1127" y="0"/>
                <a:ext cx="3833" cy="431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1" name="Line 17"/>
              <p:cNvSpPr>
                <a:spLocks noChangeShapeType="1"/>
              </p:cNvSpPr>
              <p:nvPr/>
            </p:nvSpPr>
            <p:spPr bwMode="ltGray">
              <a:xfrm flipH="1">
                <a:off x="1458" y="0"/>
                <a:ext cx="3833" cy="431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2" name="Line 18"/>
              <p:cNvSpPr>
                <a:spLocks noChangeShapeType="1"/>
              </p:cNvSpPr>
              <p:nvPr/>
            </p:nvSpPr>
            <p:spPr bwMode="ltGray">
              <a:xfrm flipH="1">
                <a:off x="1771" y="4"/>
                <a:ext cx="3829" cy="430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3" name="Line 19"/>
              <p:cNvSpPr>
                <a:spLocks noChangeShapeType="1"/>
              </p:cNvSpPr>
              <p:nvPr/>
            </p:nvSpPr>
            <p:spPr bwMode="ltGray">
              <a:xfrm flipH="1">
                <a:off x="2421" y="564"/>
                <a:ext cx="3332" cy="374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" name="Line 20"/>
              <p:cNvSpPr>
                <a:spLocks noChangeShapeType="1"/>
              </p:cNvSpPr>
              <p:nvPr/>
            </p:nvSpPr>
            <p:spPr bwMode="ltGray">
              <a:xfrm flipH="1">
                <a:off x="2720" y="900"/>
                <a:ext cx="3033" cy="341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" name="Line 21"/>
              <p:cNvSpPr>
                <a:spLocks noChangeShapeType="1"/>
              </p:cNvSpPr>
              <p:nvPr/>
            </p:nvSpPr>
            <p:spPr bwMode="ltGray">
              <a:xfrm flipH="1">
                <a:off x="3029" y="1248"/>
                <a:ext cx="2724" cy="306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6" name="Line 22"/>
              <p:cNvSpPr>
                <a:spLocks noChangeShapeType="1"/>
              </p:cNvSpPr>
              <p:nvPr/>
            </p:nvSpPr>
            <p:spPr bwMode="ltGray">
              <a:xfrm flipH="1">
                <a:off x="3349" y="1608"/>
                <a:ext cx="2404" cy="270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7" name="Line 23"/>
              <p:cNvSpPr>
                <a:spLocks noChangeShapeType="1"/>
              </p:cNvSpPr>
              <p:nvPr/>
            </p:nvSpPr>
            <p:spPr bwMode="ltGray">
              <a:xfrm flipH="1">
                <a:off x="3691" y="1992"/>
                <a:ext cx="2062" cy="232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8" name="Line 24"/>
              <p:cNvSpPr>
                <a:spLocks noChangeShapeType="1"/>
              </p:cNvSpPr>
              <p:nvPr/>
            </p:nvSpPr>
            <p:spPr bwMode="ltGray">
              <a:xfrm flipH="1">
                <a:off x="4032" y="2376"/>
                <a:ext cx="1721" cy="193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9" name="Line 25"/>
              <p:cNvSpPr>
                <a:spLocks noChangeShapeType="1"/>
              </p:cNvSpPr>
              <p:nvPr/>
            </p:nvSpPr>
            <p:spPr bwMode="ltGray">
              <a:xfrm flipH="1">
                <a:off x="4352" y="2736"/>
                <a:ext cx="1401" cy="157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0" name="Line 26"/>
              <p:cNvSpPr>
                <a:spLocks noChangeShapeType="1"/>
              </p:cNvSpPr>
              <p:nvPr/>
            </p:nvSpPr>
            <p:spPr bwMode="ltGray">
              <a:xfrm flipH="1">
                <a:off x="4683" y="3108"/>
                <a:ext cx="1070" cy="120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1" name="Line 27"/>
              <p:cNvSpPr>
                <a:spLocks noChangeShapeType="1"/>
              </p:cNvSpPr>
              <p:nvPr/>
            </p:nvSpPr>
            <p:spPr bwMode="ltGray">
              <a:xfrm flipH="1">
                <a:off x="4992" y="3456"/>
                <a:ext cx="761" cy="85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2" name="Line 28"/>
              <p:cNvSpPr>
                <a:spLocks noChangeShapeType="1"/>
              </p:cNvSpPr>
              <p:nvPr/>
            </p:nvSpPr>
            <p:spPr bwMode="ltGray">
              <a:xfrm flipH="1">
                <a:off x="5291" y="3792"/>
                <a:ext cx="462" cy="52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3" name="Line 29"/>
              <p:cNvSpPr>
                <a:spLocks noChangeShapeType="1"/>
              </p:cNvSpPr>
              <p:nvPr/>
            </p:nvSpPr>
            <p:spPr bwMode="ltGray">
              <a:xfrm flipH="1">
                <a:off x="5589" y="4128"/>
                <a:ext cx="164" cy="18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" name="Line 30"/>
              <p:cNvSpPr>
                <a:spLocks noChangeShapeType="1"/>
              </p:cNvSpPr>
              <p:nvPr/>
            </p:nvSpPr>
            <p:spPr bwMode="ltGray">
              <a:xfrm flipH="1">
                <a:off x="0" y="0"/>
                <a:ext cx="128" cy="14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" name="Line 31"/>
              <p:cNvSpPr>
                <a:spLocks noChangeShapeType="1"/>
              </p:cNvSpPr>
              <p:nvPr/>
            </p:nvSpPr>
            <p:spPr bwMode="ltGray">
              <a:xfrm flipH="1">
                <a:off x="2119" y="228"/>
                <a:ext cx="3630" cy="408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057" name="Rectangle 33"/>
            <p:cNvSpPr>
              <a:spLocks noChangeArrowheads="1"/>
            </p:cNvSpPr>
            <p:nvPr/>
          </p:nvSpPr>
          <p:spPr bwMode="blackWhite">
            <a:xfrm>
              <a:off x="292" y="292"/>
              <a:ext cx="5176" cy="37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hlink"/>
              </a:solidFill>
              <a:miter lim="800000"/>
              <a:headEnd/>
              <a:tailEnd/>
            </a:ln>
            <a:effectLst>
              <a:outerShdw dist="125724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1" name="Rectangle 3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2" name="Rectangle 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4ACB6E8-8019-4541-A435-6B77FE1E7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8" r:id="rId14"/>
  </p:sldLayoutIdLst>
  <p:transition spd="med">
    <p:pu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111111111.xls"/><Relationship Id="rId7" Type="http://schemas.openxmlformats.org/officeDocument/2006/relationships/oleObject" Target="../embeddings/_____Microsoft_Office_Excel_97-200355555555555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Office_Excel_97-200344444444444.xls"/><Relationship Id="rId5" Type="http://schemas.openxmlformats.org/officeDocument/2006/relationships/oleObject" Target="../embeddings/_____Microsoft_Office_Excel_97-200333333333333.xls"/><Relationship Id="rId4" Type="http://schemas.openxmlformats.org/officeDocument/2006/relationships/oleObject" Target="../embeddings/_____Microsoft_Office_Excel_97-200322222222222.xls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900113" y="714375"/>
            <a:ext cx="6943725" cy="12017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latin typeface="Arial"/>
                <a:cs typeface="Arial"/>
              </a:rPr>
              <a:t>Путешествие в Древнюю Индию</a:t>
            </a: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725" y="1628775"/>
            <a:ext cx="3025775" cy="13573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1601788"/>
            <a:ext cx="2665412" cy="15827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2988" y="3789363"/>
            <a:ext cx="2733675" cy="22288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7900" y="3716338"/>
            <a:ext cx="3441700" cy="22367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ru-RU" sz="1800" b="1" dirty="0" smtClean="0"/>
              <a:t>Древняя Индия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Индия расположена на полуострове </a:t>
            </a:r>
            <a:r>
              <a:rPr lang="ru-RU" sz="1800" dirty="0" smtClean="0">
                <a:solidFill>
                  <a:srgbClr val="FF0000"/>
                </a:solidFill>
              </a:rPr>
              <a:t>ИНДОСТАН.</a:t>
            </a:r>
          </a:p>
          <a:p>
            <a:pPr>
              <a:buNone/>
            </a:pPr>
            <a:r>
              <a:rPr lang="ru-RU" sz="1800" dirty="0" smtClean="0"/>
              <a:t>На севере Индии горы      </a:t>
            </a:r>
            <a:r>
              <a:rPr lang="ru-RU" sz="1800" dirty="0" smtClean="0">
                <a:solidFill>
                  <a:srgbClr val="FF0000"/>
                </a:solidFill>
              </a:rPr>
              <a:t>ГИМАЛАИ</a:t>
            </a:r>
            <a:r>
              <a:rPr lang="ru-RU" sz="1800" dirty="0" smtClean="0"/>
              <a:t>      служат границей. </a:t>
            </a:r>
          </a:p>
          <a:p>
            <a:pPr>
              <a:buNone/>
            </a:pPr>
            <a:r>
              <a:rPr lang="ru-RU" sz="1800" dirty="0" smtClean="0"/>
              <a:t>По территории Индии протекают две главные реки </a:t>
            </a:r>
            <a:r>
              <a:rPr lang="ru-RU" sz="1800" dirty="0" smtClean="0">
                <a:solidFill>
                  <a:srgbClr val="FF0000"/>
                </a:solidFill>
              </a:rPr>
              <a:t>ИНД </a:t>
            </a:r>
            <a:r>
              <a:rPr lang="ru-RU" sz="1800" dirty="0" smtClean="0"/>
              <a:t>и</a:t>
            </a:r>
            <a:r>
              <a:rPr lang="ru-RU" sz="1800" dirty="0" smtClean="0">
                <a:solidFill>
                  <a:srgbClr val="FF0000"/>
                </a:solidFill>
              </a:rPr>
              <a:t> ГАНГ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 В течение всего года в Индии очень </a:t>
            </a:r>
            <a:r>
              <a:rPr lang="ru-RU" sz="1800" dirty="0" smtClean="0">
                <a:solidFill>
                  <a:srgbClr val="FF0000"/>
                </a:solidFill>
              </a:rPr>
              <a:t>ЖАРКО</a:t>
            </a:r>
            <a:r>
              <a:rPr lang="ru-RU" sz="1800" dirty="0" smtClean="0"/>
              <a:t>, а в </a:t>
            </a:r>
            <a:r>
              <a:rPr lang="ru-RU" sz="1800" dirty="0" smtClean="0">
                <a:solidFill>
                  <a:srgbClr val="FF0000"/>
                </a:solidFill>
              </a:rPr>
              <a:t>ИЮЛЕ</a:t>
            </a:r>
            <a:r>
              <a:rPr lang="ru-RU" sz="1800" dirty="0" smtClean="0"/>
              <a:t> и </a:t>
            </a:r>
            <a:r>
              <a:rPr lang="ru-RU" sz="1800" dirty="0" smtClean="0">
                <a:solidFill>
                  <a:srgbClr val="FF0000"/>
                </a:solidFill>
              </a:rPr>
              <a:t>АВГУСТЕ</a:t>
            </a:r>
            <a:r>
              <a:rPr lang="ru-RU" sz="1800" dirty="0" smtClean="0"/>
              <a:t> месяце идут дожди.</a:t>
            </a:r>
          </a:p>
          <a:p>
            <a:pPr>
              <a:buNone/>
            </a:pPr>
            <a:r>
              <a:rPr lang="ru-RU" sz="1800" dirty="0" smtClean="0"/>
              <a:t>Индийцы занимались </a:t>
            </a:r>
            <a:r>
              <a:rPr lang="ru-RU" sz="1800" dirty="0" smtClean="0">
                <a:solidFill>
                  <a:srgbClr val="FF0000"/>
                </a:solidFill>
              </a:rPr>
              <a:t>ЗЕМЛЕДЕЛИЕМ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Выращивали в Индии </a:t>
            </a:r>
            <a:r>
              <a:rPr lang="ru-RU" sz="1800" dirty="0" smtClean="0">
                <a:solidFill>
                  <a:srgbClr val="FF0000"/>
                </a:solidFill>
              </a:rPr>
              <a:t>РИС, САХАРНЫЙ ТРОСТНИК </a:t>
            </a:r>
            <a:r>
              <a:rPr lang="ru-RU" sz="1800" dirty="0" smtClean="0"/>
              <a:t>и</a:t>
            </a:r>
            <a:r>
              <a:rPr lang="ru-RU" sz="1800" dirty="0" smtClean="0">
                <a:solidFill>
                  <a:srgbClr val="FF0000"/>
                </a:solidFill>
              </a:rPr>
              <a:t> ХЛОПЧАТНИК</a:t>
            </a:r>
            <a:r>
              <a:rPr lang="ru-RU" sz="1800" dirty="0" smtClean="0"/>
              <a:t>. </a:t>
            </a:r>
          </a:p>
          <a:p>
            <a:pPr>
              <a:buNone/>
            </a:pPr>
            <a:r>
              <a:rPr lang="ru-RU" sz="1800" dirty="0" smtClean="0"/>
              <a:t>Индийцы почитали животных: </a:t>
            </a:r>
            <a:r>
              <a:rPr lang="ru-RU" sz="1800" dirty="0" smtClean="0">
                <a:solidFill>
                  <a:srgbClr val="FF0000"/>
                </a:solidFill>
              </a:rPr>
              <a:t>ОБЕЗЬЯНУ, ЛЬВА, СЛОНА</a:t>
            </a:r>
            <a:r>
              <a:rPr lang="ru-RU" sz="1800" dirty="0" smtClean="0"/>
              <a:t>, священной считалась </a:t>
            </a:r>
            <a:r>
              <a:rPr lang="ru-RU" sz="1800" dirty="0" smtClean="0">
                <a:solidFill>
                  <a:srgbClr val="FF0000"/>
                </a:solidFill>
              </a:rPr>
              <a:t>КОРОВА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Все люди в Индии делились на 4 касты: 1_____________, 2_______________,</a:t>
            </a:r>
          </a:p>
          <a:p>
            <a:pPr>
              <a:buNone/>
            </a:pPr>
            <a:r>
              <a:rPr lang="ru-RU" sz="1800" dirty="0" smtClean="0"/>
              <a:t>3____________, 4______________. А _______________ не входили ни в какую касту. </a:t>
            </a:r>
          </a:p>
          <a:p>
            <a:r>
              <a:rPr lang="ru-RU" sz="1800" dirty="0" smtClean="0"/>
              <a:t>Люди не могли переходить из касты в касту, потому </a:t>
            </a:r>
            <a:r>
              <a:rPr lang="ru-RU" sz="1800" dirty="0" err="1" smtClean="0"/>
              <a:t>что______________________________________________________</a:t>
            </a:r>
            <a:endParaRPr lang="ru-RU" sz="1800" dirty="0" smtClean="0"/>
          </a:p>
          <a:p>
            <a:r>
              <a:rPr lang="ru-RU" sz="1800" dirty="0" smtClean="0"/>
              <a:t>Будда- основатель </a:t>
            </a:r>
            <a:r>
              <a:rPr lang="ru-RU" sz="1800" dirty="0" err="1" smtClean="0"/>
              <a:t>религии____________________</a:t>
            </a:r>
            <a:r>
              <a:rPr lang="ru-RU" sz="1800" smtClean="0"/>
              <a:t>.</a:t>
            </a:r>
            <a:endParaRPr lang="ru-RU" dirty="0" smtClean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24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ru-RU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Индийские касты</a:t>
            </a:r>
            <a:endParaRPr lang="ru-RU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2428875"/>
            <a:ext cx="7772400" cy="1143000"/>
          </a:xfrm>
        </p:spPr>
        <p:txBody>
          <a:bodyPr/>
          <a:lstStyle/>
          <a:p>
            <a:r>
              <a:rPr lang="ru-RU" sz="5400" smtClean="0"/>
              <a:t>Каста – группа людей, обладающая определенными правами и обязанностями</a:t>
            </a:r>
            <a:r>
              <a:rPr lang="ru-RU" smtClean="0"/>
              <a:t>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ru-RU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КАСТЫ В ИНДИИ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743200" y="1905000"/>
          <a:ext cx="3429000" cy="466725"/>
        </p:xfrm>
        <a:graphic>
          <a:graphicData uri="http://schemas.openxmlformats.org/presentationml/2006/ole">
            <p:oleObj spid="_x0000_s61442" name="Лист" r:id="rId3" imgW="3422160" imgH="466560" progId="">
              <p:embed/>
            </p:oleObj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2743200" y="2514600"/>
          <a:ext cx="3429000" cy="466725"/>
        </p:xfrm>
        <a:graphic>
          <a:graphicData uri="http://schemas.openxmlformats.org/presentationml/2006/ole">
            <p:oleObj spid="_x0000_s61443" name="Лист" r:id="rId4" imgW="3422160" imgH="466560" progId="">
              <p:embed/>
            </p:oleObj>
          </a:graphicData>
        </a:graphic>
      </p:graphicFrame>
      <p:graphicFrame>
        <p:nvGraphicFramePr>
          <p:cNvPr id="1028" name="Object 5"/>
          <p:cNvGraphicFramePr>
            <a:graphicFrameLocks noChangeAspect="1"/>
          </p:cNvGraphicFramePr>
          <p:nvPr/>
        </p:nvGraphicFramePr>
        <p:xfrm>
          <a:off x="2743200" y="3124200"/>
          <a:ext cx="3429000" cy="466725"/>
        </p:xfrm>
        <a:graphic>
          <a:graphicData uri="http://schemas.openxmlformats.org/presentationml/2006/ole">
            <p:oleObj spid="_x0000_s61444" name="Лист" r:id="rId5" imgW="3422160" imgH="466560" progId="">
              <p:embed/>
            </p:oleObj>
          </a:graphicData>
        </a:graphic>
      </p:graphicFrame>
      <p:graphicFrame>
        <p:nvGraphicFramePr>
          <p:cNvPr id="1029" name="Object 6"/>
          <p:cNvGraphicFramePr>
            <a:graphicFrameLocks noChangeAspect="1"/>
          </p:cNvGraphicFramePr>
          <p:nvPr/>
        </p:nvGraphicFramePr>
        <p:xfrm>
          <a:off x="2743200" y="3733800"/>
          <a:ext cx="3429000" cy="466725"/>
        </p:xfrm>
        <a:graphic>
          <a:graphicData uri="http://schemas.openxmlformats.org/presentationml/2006/ole">
            <p:oleObj spid="_x0000_s61445" name="Лист" r:id="rId6" imgW="3422160" imgH="466560" progId="">
              <p:embed/>
            </p:oleObj>
          </a:graphicData>
        </a:graphic>
      </p:graphicFrame>
      <p:graphicFrame>
        <p:nvGraphicFramePr>
          <p:cNvPr id="1030" name="Object 7"/>
          <p:cNvGraphicFramePr>
            <a:graphicFrameLocks noChangeAspect="1"/>
          </p:cNvGraphicFramePr>
          <p:nvPr/>
        </p:nvGraphicFramePr>
        <p:xfrm>
          <a:off x="2743200" y="4648200"/>
          <a:ext cx="3429000" cy="457200"/>
        </p:xfrm>
        <a:graphic>
          <a:graphicData uri="http://schemas.openxmlformats.org/presentationml/2006/ole">
            <p:oleObj spid="_x0000_s61446" name="Лист" r:id="rId7" imgW="3422160" imgH="457200" progId="">
              <p:embed/>
            </p:oleObj>
          </a:graphicData>
        </a:graphic>
      </p:graphicFrame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990600" y="5638800"/>
            <a:ext cx="77517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!!!НЕПРИКАСАЕМЫЕ НАХОДИЛИСЬ ВНЕ КАСТ!!!</a:t>
            </a:r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5435" y="928671"/>
            <a:ext cx="7033144" cy="166199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endParaRPr lang="ru-RU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defRPr/>
            </a:pP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Почему люди не могли переходить из касты в касту?</a:t>
            </a:r>
            <a:endParaRPr lang="ru-RU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descr="Бумажный пакет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blipFill dpi="0" rotWithShape="1">
            <a:blip r:embed="rId2" cstate="print">
              <a:alphaModFix amt="12000"/>
            </a:blip>
            <a:srcRect/>
            <a:tile tx="0" ty="0" sx="100000" sy="100000" flip="none" algn="tl"/>
          </a:blipFill>
          <a:ln w="38100" cmpd="dbl">
            <a:solidFill>
              <a:srgbClr val="C7E0A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2771775" y="765175"/>
            <a:ext cx="3600450" cy="519113"/>
          </a:xfrm>
          <a:prstGeom prst="rect">
            <a:avLst/>
          </a:prstGeom>
          <a:solidFill>
            <a:srgbClr val="918E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solidFill>
                  <a:schemeClr val="bg1"/>
                </a:solidFill>
              </a:rPr>
              <a:t>Индийские касты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755650" y="1700213"/>
            <a:ext cx="18732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Брахманы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539750" y="4724400"/>
            <a:ext cx="1873250" cy="4572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Воины</a:t>
            </a: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6156325" y="1916113"/>
            <a:ext cx="2519363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FFC000"/>
                </a:solidFill>
              </a:rPr>
              <a:t>Земледельцы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6660232" y="4941168"/>
            <a:ext cx="187325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2"/>
                </a:solidFill>
              </a:rPr>
              <a:t>Слуги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5580063" y="5661025"/>
            <a:ext cx="28797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chemeClr val="bg2"/>
                </a:solidFill>
              </a:rPr>
              <a:t>Неприкасаемые</a:t>
            </a:r>
          </a:p>
        </p:txBody>
      </p:sp>
      <p:sp>
        <p:nvSpPr>
          <p:cNvPr id="14345" name="Line 10"/>
          <p:cNvSpPr>
            <a:spLocks noChangeShapeType="1"/>
          </p:cNvSpPr>
          <p:nvPr/>
        </p:nvSpPr>
        <p:spPr bwMode="auto">
          <a:xfrm flipV="1">
            <a:off x="5795963" y="2349500"/>
            <a:ext cx="1152525" cy="8636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1"/>
          <p:cNvSpPr>
            <a:spLocks noChangeShapeType="1"/>
          </p:cNvSpPr>
          <p:nvPr/>
        </p:nvSpPr>
        <p:spPr bwMode="auto">
          <a:xfrm flipH="1" flipV="1">
            <a:off x="2627313" y="2349500"/>
            <a:ext cx="1225550" cy="6477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2"/>
          <p:cNvSpPr>
            <a:spLocks noChangeShapeType="1"/>
          </p:cNvSpPr>
          <p:nvPr/>
        </p:nvSpPr>
        <p:spPr bwMode="auto">
          <a:xfrm flipH="1">
            <a:off x="2484438" y="4437063"/>
            <a:ext cx="1439862" cy="43180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3"/>
          <p:cNvSpPr>
            <a:spLocks noChangeShapeType="1"/>
          </p:cNvSpPr>
          <p:nvPr/>
        </p:nvSpPr>
        <p:spPr bwMode="auto">
          <a:xfrm>
            <a:off x="5867400" y="4221163"/>
            <a:ext cx="1152525" cy="576262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4349" name="Picture 14" descr="brahma_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1257"/>
          <a:stretch>
            <a:fillRect/>
          </a:stretch>
        </p:blipFill>
        <p:spPr bwMode="auto">
          <a:xfrm>
            <a:off x="4140200" y="2781300"/>
            <a:ext cx="1422400" cy="1728788"/>
          </a:xfrm>
          <a:prstGeom prst="rect">
            <a:avLst/>
          </a:prstGeom>
          <a:solidFill>
            <a:srgbClr val="F6DFCE"/>
          </a:solidFill>
          <a:ln w="76200" cmpd="tri">
            <a:solidFill>
              <a:srgbClr val="6A3914"/>
            </a:solidFill>
            <a:miter lim="800000"/>
            <a:headEnd/>
            <a:tailEnd/>
          </a:ln>
        </p:spPr>
      </p:pic>
      <p:sp>
        <p:nvSpPr>
          <p:cNvPr id="14350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6237288"/>
            <a:ext cx="863600" cy="431800"/>
          </a:xfrm>
          <a:prstGeom prst="actionButtonForwardNext">
            <a:avLst/>
          </a:prstGeom>
          <a:solidFill>
            <a:srgbClr val="FFFEDD"/>
          </a:solidFill>
          <a:ln w="9525">
            <a:solidFill>
              <a:srgbClr val="918E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4351" name="Rectangle 1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weave">
              <a:fgClr>
                <a:schemeClr val="bg2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52" name="Picture 18"/>
          <p:cNvPicPr>
            <a:picLocks noChangeAspect="1" noChangeArrowheads="1"/>
          </p:cNvPicPr>
          <p:nvPr/>
        </p:nvPicPr>
        <p:blipFill>
          <a:blip r:embed="rId4" cstate="print"/>
          <a:srcRect l="62975" b="54996"/>
          <a:stretch>
            <a:fillRect/>
          </a:stretch>
        </p:blipFill>
        <p:spPr bwMode="auto">
          <a:xfrm>
            <a:off x="6804025" y="2492375"/>
            <a:ext cx="1798638" cy="1873250"/>
          </a:xfrm>
          <a:prstGeom prst="rect">
            <a:avLst/>
          </a:prstGeom>
          <a:noFill/>
          <a:ln w="9525">
            <a:solidFill>
              <a:srgbClr val="6A3914"/>
            </a:solidFill>
            <a:miter lim="800000"/>
            <a:headEnd/>
            <a:tailEnd/>
          </a:ln>
        </p:spPr>
      </p:pic>
      <p:pic>
        <p:nvPicPr>
          <p:cNvPr id="14353" name="Picture 19"/>
          <p:cNvPicPr>
            <a:picLocks noChangeAspect="1" noChangeArrowheads="1"/>
          </p:cNvPicPr>
          <p:nvPr/>
        </p:nvPicPr>
        <p:blipFill>
          <a:blip r:embed="rId4" cstate="print"/>
          <a:srcRect r="64836" b="55186"/>
          <a:stretch>
            <a:fillRect/>
          </a:stretch>
        </p:blipFill>
        <p:spPr bwMode="auto">
          <a:xfrm>
            <a:off x="611188" y="2492375"/>
            <a:ext cx="1708150" cy="1865313"/>
          </a:xfrm>
          <a:prstGeom prst="rect">
            <a:avLst/>
          </a:prstGeom>
          <a:noFill/>
          <a:ln w="9525">
            <a:solidFill>
              <a:srgbClr val="6A3914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4" descr="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138" y="981075"/>
            <a:ext cx="3763962" cy="5100638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3338"/>
            <a:ext cx="8077200" cy="587375"/>
          </a:xfrm>
          <a:solidFill>
            <a:schemeClr val="bg2"/>
          </a:solidFill>
          <a:ln w="76200"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ru-RU" sz="28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Легенда о происхождении каст</a:t>
            </a:r>
            <a:endParaRPr lang="ru-RU" sz="2800" smtClean="0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1619250" y="2133600"/>
            <a:ext cx="609600" cy="38100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1</a:t>
            </a:r>
            <a:endParaRPr lang="ru-RU"/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3276600" y="3581400"/>
            <a:ext cx="685800" cy="533400"/>
          </a:xfrm>
          <a:prstGeom prst="star8">
            <a:avLst>
              <a:gd name="adj" fmla="val 38250"/>
            </a:avLst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FF00"/>
                </a:solidFill>
              </a:rPr>
              <a:t>2</a:t>
            </a:r>
            <a:endParaRPr lang="ru-RU"/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1219200" y="4987925"/>
            <a:ext cx="533400" cy="457200"/>
          </a:xfrm>
          <a:prstGeom prst="star8">
            <a:avLst>
              <a:gd name="adj" fmla="val 38250"/>
            </a:avLst>
          </a:prstGeom>
          <a:solidFill>
            <a:srgbClr val="66FF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FF"/>
                </a:solidFill>
              </a:rPr>
              <a:t>3</a:t>
            </a:r>
            <a:endParaRPr lang="ru-RU"/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2667000" y="5257800"/>
            <a:ext cx="609600" cy="457200"/>
          </a:xfrm>
          <a:prstGeom prst="star8">
            <a:avLst>
              <a:gd name="adj" fmla="val 38250"/>
            </a:avLst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2"/>
                </a:solidFill>
              </a:rPr>
              <a:t>4</a:t>
            </a:r>
            <a:endParaRPr lang="ru-RU">
              <a:solidFill>
                <a:srgbClr val="5F5F5F"/>
              </a:solidFill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4500562" y="1484784"/>
            <a:ext cx="4031877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</a:rPr>
              <a:t>1.Уста - Брахманы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4500562" y="2780928"/>
            <a:ext cx="3815853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</a:rPr>
              <a:t>2.Руки- Воины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499992" y="3501008"/>
            <a:ext cx="3960589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</a:rPr>
              <a:t>3.Бедра- Земледельцы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4500562" y="4797152"/>
            <a:ext cx="3959869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</a:rPr>
              <a:t>4.Ступни- Слуги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 autoUpdateAnimBg="0"/>
      <p:bldP spid="24582" grpId="0" animBg="1" autoUpdateAnimBg="0"/>
      <p:bldP spid="24583" grpId="0" animBg="1" autoUpdateAnimBg="0"/>
      <p:bldP spid="24584" grpId="0" animBg="1" autoUpdateAnimBg="0"/>
      <p:bldP spid="24585" grpId="0" autoUpdateAnimBg="0"/>
      <p:bldP spid="24586" grpId="0" autoUpdateAnimBg="0"/>
      <p:bldP spid="24587" grpId="0" autoUpdateAnimBg="0"/>
      <p:bldP spid="2458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1" name="Rectangle 39"/>
          <p:cNvSpPr>
            <a:spLocks noChangeArrowheads="1"/>
          </p:cNvSpPr>
          <p:nvPr/>
        </p:nvSpPr>
        <p:spPr bwMode="auto">
          <a:xfrm>
            <a:off x="228600" y="228600"/>
            <a:ext cx="8763000" cy="64770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tint val="25098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500063"/>
            <a:ext cx="7772400" cy="10715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800000"/>
                </a:solidFill>
              </a:rPr>
              <a:t>Брахман</a:t>
            </a: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sz="4400" dirty="0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8200" name="Picture 8" descr="2-1.jpg (15843 bytes)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143000"/>
            <a:ext cx="3022600" cy="4953000"/>
          </a:xfrm>
        </p:spPr>
      </p:pic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786188" y="1447800"/>
            <a:ext cx="485775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solidFill>
                  <a:srgbClr val="009900"/>
                </a:solidFill>
              </a:rPr>
              <a:t>Жизнь брахмана делилась на периоды: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719388" y="147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3657600" y="6096000"/>
            <a:ext cx="1371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Учение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4724400" y="5181600"/>
            <a:ext cx="1981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  <a:p>
            <a:pPr algn="ctr"/>
            <a:r>
              <a:rPr lang="ru-RU"/>
              <a:t>Обзаведение</a:t>
            </a:r>
          </a:p>
          <a:p>
            <a:pPr algn="ctr"/>
            <a:r>
              <a:rPr lang="ru-RU"/>
              <a:t>семьей</a:t>
            </a:r>
          </a:p>
          <a:p>
            <a:pPr algn="ctr"/>
            <a:endParaRPr lang="ru-RU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6781800" y="4495800"/>
            <a:ext cx="2209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Отшельничество</a:t>
            </a: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2544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8220" name="Picture 28" descr="http://cliparty.by.ru/animated/people/1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5246688"/>
            <a:ext cx="1393825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7" name="AutoShape 35"/>
          <p:cNvSpPr>
            <a:spLocks noChangeArrowheads="1"/>
          </p:cNvSpPr>
          <p:nvPr/>
        </p:nvSpPr>
        <p:spPr bwMode="auto">
          <a:xfrm>
            <a:off x="3810000" y="3733800"/>
            <a:ext cx="457200" cy="2209800"/>
          </a:xfrm>
          <a:prstGeom prst="downArrow">
            <a:avLst>
              <a:gd name="adj1" fmla="val 50000"/>
              <a:gd name="adj2" fmla="val 120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28" name="AutoShape 36"/>
          <p:cNvSpPr>
            <a:spLocks noChangeArrowheads="1"/>
          </p:cNvSpPr>
          <p:nvPr/>
        </p:nvSpPr>
        <p:spPr bwMode="auto">
          <a:xfrm>
            <a:off x="5181600" y="3733800"/>
            <a:ext cx="381000" cy="1447800"/>
          </a:xfrm>
          <a:prstGeom prst="downArrow">
            <a:avLst>
              <a:gd name="adj1" fmla="val 50000"/>
              <a:gd name="adj2" fmla="val 9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29" name="AutoShape 37"/>
          <p:cNvSpPr>
            <a:spLocks noChangeArrowheads="1"/>
          </p:cNvSpPr>
          <p:nvPr/>
        </p:nvSpPr>
        <p:spPr bwMode="auto">
          <a:xfrm>
            <a:off x="7010400" y="3733800"/>
            <a:ext cx="304800" cy="685800"/>
          </a:xfrm>
          <a:prstGeom prst="down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9" name="AutoShape 40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304800" y="6324600"/>
            <a:ext cx="6858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6" grpId="0" build="p" autoUpdateAnimBg="0"/>
      <p:bldP spid="8197" grpId="0" animBg="1"/>
      <p:bldP spid="8204" grpId="0" animBg="1" autoUpdateAnimBg="0"/>
      <p:bldP spid="8205" grpId="0" animBg="1" autoUpdateAnimBg="0"/>
      <p:bldP spid="8206" grpId="0" animBg="1" autoUpdateAnimBg="0"/>
      <p:bldP spid="8216" grpId="0" animBg="1"/>
      <p:bldP spid="8227" grpId="0" animBg="1"/>
      <p:bldP spid="8228" grpId="0" animBg="1"/>
      <p:bldP spid="82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1" name="Rectangle 39"/>
          <p:cNvSpPr>
            <a:spLocks noChangeArrowheads="1"/>
          </p:cNvSpPr>
          <p:nvPr/>
        </p:nvSpPr>
        <p:spPr bwMode="auto">
          <a:xfrm>
            <a:off x="228600" y="228600"/>
            <a:ext cx="8763000" cy="64770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tint val="25098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500063"/>
            <a:ext cx="7772400" cy="10715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800000"/>
                </a:solidFill>
              </a:rPr>
              <a:t>Брахман</a:t>
            </a: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sz="4400" dirty="0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8200" name="Picture 8" descr="2-1.jpg (15843 bytes)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143000"/>
            <a:ext cx="3022600" cy="4953000"/>
          </a:xfrm>
        </p:spPr>
      </p:pic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786188" y="1447800"/>
            <a:ext cx="485775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9900"/>
                </a:solidFill>
              </a:rPr>
              <a:t>Обязанности:</a:t>
            </a:r>
          </a:p>
          <a:p>
            <a:pPr eaLnBrk="1" hangingPunct="1">
              <a:buFontTx/>
              <a:buNone/>
            </a:pPr>
            <a:r>
              <a:rPr lang="ru-RU" sz="2400" dirty="0" smtClean="0"/>
              <a:t>Обучение, изучение , общение с Богом, жертвоприношение для себя и жертвоприношение для других, </a:t>
            </a:r>
            <a:r>
              <a:rPr lang="ru-RU" sz="2400" dirty="0" smtClean="0"/>
              <a:t>раздача милостыни</a:t>
            </a:r>
            <a:r>
              <a:rPr lang="ru-RU" sz="2400" dirty="0" smtClean="0"/>
              <a:t>.</a:t>
            </a:r>
            <a:endParaRPr lang="ru-RU" sz="2400" dirty="0" smtClean="0">
              <a:solidFill>
                <a:srgbClr val="009900"/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719388" y="147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2544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8220" name="Picture 28" descr="http://cliparty.by.ru/animated/people/1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5246688"/>
            <a:ext cx="1393825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AutoShape 40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304800" y="6324600"/>
            <a:ext cx="6858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6" grpId="0" build="p" autoUpdateAnimBg="0"/>
      <p:bldP spid="8197" grpId="0" animBg="1"/>
      <p:bldP spid="82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1" name="Rectangle 39"/>
          <p:cNvSpPr>
            <a:spLocks noChangeArrowheads="1"/>
          </p:cNvSpPr>
          <p:nvPr/>
        </p:nvSpPr>
        <p:spPr bwMode="auto">
          <a:xfrm>
            <a:off x="228600" y="228600"/>
            <a:ext cx="8763000" cy="64770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tint val="25098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500063"/>
            <a:ext cx="7772400" cy="10715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800000"/>
                </a:solidFill>
              </a:rPr>
              <a:t>Брахман</a:t>
            </a: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sz="4400" dirty="0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8200" name="Picture 8" descr="2-1.jpg (15843 bytes)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143000"/>
            <a:ext cx="3022600" cy="4953000"/>
          </a:xfrm>
        </p:spPr>
      </p:pic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786188" y="1447800"/>
            <a:ext cx="485775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9900"/>
                </a:solidFill>
              </a:rPr>
              <a:t>Права:</a:t>
            </a:r>
          </a:p>
          <a:p>
            <a:pPr eaLnBrk="1" hangingPunct="1">
              <a:buFontTx/>
              <a:buNone/>
            </a:pPr>
            <a:r>
              <a:rPr lang="ru-RU" sz="2400" dirty="0" smtClean="0">
                <a:solidFill>
                  <a:srgbClr val="009900"/>
                </a:solidFill>
              </a:rPr>
              <a:t>Брахман имеет право на всё, что существует в мире.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719388" y="147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2544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8220" name="Picture 28" descr="http://cliparty.by.ru/animated/people/1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5246688"/>
            <a:ext cx="1393825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AutoShape 40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304800" y="6324600"/>
            <a:ext cx="6858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6" grpId="0" build="p" autoUpdateAnimBg="0"/>
      <p:bldP spid="8197" grpId="0" animBg="1"/>
      <p:bldP spid="82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6563" y="3357563"/>
            <a:ext cx="2000250" cy="17605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Picture 2" descr="C:\Documents and Settings\999\Мои документы\Мои рисунки\я\Отсканировано 09.01.2010 13-39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00250" y="-74613"/>
            <a:ext cx="5494338" cy="6932613"/>
          </a:xfr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113" y="44450"/>
            <a:ext cx="3598862" cy="539750"/>
          </a:xfrm>
          <a:solidFill>
            <a:schemeClr val="bg2"/>
          </a:solidFill>
          <a:ln w="76200"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ru-RU" sz="32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Воины</a:t>
            </a:r>
            <a:endParaRPr lang="ru-RU" sz="3200" smtClean="0"/>
          </a:p>
        </p:txBody>
      </p:sp>
      <p:sp>
        <p:nvSpPr>
          <p:cNvPr id="9220" name="Rectangle 4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4355976" y="1268760"/>
            <a:ext cx="3888432" cy="3240360"/>
          </a:xfrm>
          <a:blipFill dpi="0" rotWithShape="1">
            <a:blip r:embed="rId2" cstate="email"/>
            <a:srcRect/>
            <a:tile tx="0" ty="0" sx="100000" sy="100000" flip="none" algn="tl"/>
          </a:blipFill>
          <a:ln w="76200">
            <a:solidFill>
              <a:schemeClr val="accent1"/>
            </a:solidFill>
          </a:ln>
        </p:spPr>
        <p:txBody>
          <a:bodyPr/>
          <a:lstStyle/>
          <a:p>
            <a:pPr algn="ctr"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Обязанности:</a:t>
            </a:r>
          </a:p>
          <a:p>
            <a:pPr algn="ctr">
              <a:buNone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Охрану подданных, раздачу милостыни, жертвоприношение</a:t>
            </a:r>
            <a:r>
              <a:rPr lang="ru-RU" sz="2400" dirty="0" smtClean="0"/>
              <a:t>.</a:t>
            </a:r>
          </a:p>
          <a:p>
            <a:pPr algn="ctr">
              <a:buNone/>
              <a:defRPr/>
            </a:pP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Для знатных воинов предписано ношение  меча и стрелы</a:t>
            </a:r>
          </a:p>
          <a:p>
            <a:pPr algn="ctr">
              <a:buNone/>
              <a:defRPr/>
            </a:pPr>
            <a:endParaRPr lang="ru-RU" sz="2400" b="1" dirty="0" smtClean="0">
              <a:solidFill>
                <a:schemeClr val="accent1"/>
              </a:solidFill>
            </a:endParaRPr>
          </a:p>
        </p:txBody>
      </p:sp>
      <p:pic>
        <p:nvPicPr>
          <p:cNvPr id="11268" name="Picture 8" descr="1"/>
          <p:cNvPicPr>
            <a:picLocks noChangeAspect="1" noChangeArrowheads="1"/>
          </p:cNvPicPr>
          <p:nvPr/>
        </p:nvPicPr>
        <p:blipFill>
          <a:blip r:embed="rId3" cstate="email">
            <a:lum bright="12000" contrast="12000"/>
          </a:blip>
          <a:srcRect/>
          <a:stretch>
            <a:fillRect/>
          </a:stretch>
        </p:blipFill>
        <p:spPr bwMode="auto">
          <a:xfrm>
            <a:off x="755650" y="620713"/>
            <a:ext cx="3028950" cy="5616575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113" y="44450"/>
            <a:ext cx="3598862" cy="539750"/>
          </a:xfrm>
          <a:solidFill>
            <a:schemeClr val="bg2"/>
          </a:solidFill>
          <a:ln w="76200"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ru-RU" sz="32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Воины</a:t>
            </a:r>
            <a:endParaRPr lang="ru-RU" sz="3200" smtClean="0"/>
          </a:p>
        </p:txBody>
      </p:sp>
      <p:sp>
        <p:nvSpPr>
          <p:cNvPr id="9220" name="Rectangle 4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4067944" y="1124744"/>
            <a:ext cx="3810000" cy="2736304"/>
          </a:xfrm>
          <a:blipFill dpi="0" rotWithShape="1">
            <a:blip r:embed="rId2" cstate="email"/>
            <a:srcRect/>
            <a:tile tx="0" ty="0" sx="100000" sy="100000" flip="none" algn="tl"/>
          </a:blipFill>
          <a:ln w="76200">
            <a:solidFill>
              <a:schemeClr val="accent1"/>
            </a:solidFill>
          </a:ln>
        </p:spPr>
        <p:txBody>
          <a:bodyPr/>
          <a:lstStyle/>
          <a:p>
            <a:pPr algn="ctr"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Права:</a:t>
            </a:r>
          </a:p>
          <a:p>
            <a:pPr algn="ctr">
              <a:buNone/>
              <a:defRPr/>
            </a:pPr>
            <a:r>
              <a:rPr lang="ru-RU" sz="2000" dirty="0" smtClean="0">
                <a:solidFill>
                  <a:schemeClr val="bg1">
                    <a:lumMod val="75000"/>
                  </a:schemeClr>
                </a:solidFill>
              </a:rPr>
              <a:t>Участвовать в битвах на слонах или колесницах, пировать во дворцах, выезжать на охоту, состязаться в стрельбе. Освобождаться от греха.</a:t>
            </a:r>
          </a:p>
          <a:p>
            <a:pPr algn="ctr">
              <a:buNone/>
              <a:defRPr/>
            </a:pPr>
            <a:endParaRPr lang="ru-RU" sz="2400" dirty="0" smtClean="0"/>
          </a:p>
          <a:p>
            <a:pPr algn="ctr">
              <a:buNone/>
              <a:defRPr/>
            </a:pPr>
            <a:endParaRPr lang="ru-RU" sz="2400" b="1" dirty="0" smtClean="0">
              <a:solidFill>
                <a:schemeClr val="accent1"/>
              </a:solidFill>
            </a:endParaRPr>
          </a:p>
        </p:txBody>
      </p:sp>
      <p:pic>
        <p:nvPicPr>
          <p:cNvPr id="11268" name="Picture 8" descr="1"/>
          <p:cNvPicPr>
            <a:picLocks noChangeAspect="1" noChangeArrowheads="1"/>
          </p:cNvPicPr>
          <p:nvPr/>
        </p:nvPicPr>
        <p:blipFill>
          <a:blip r:embed="rId3" cstate="email">
            <a:lum bright="12000" contrast="12000"/>
          </a:blip>
          <a:srcRect/>
          <a:stretch>
            <a:fillRect/>
          </a:stretch>
        </p:blipFill>
        <p:spPr bwMode="auto">
          <a:xfrm>
            <a:off x="755650" y="620713"/>
            <a:ext cx="3028950" cy="5616575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44450"/>
            <a:ext cx="5110163" cy="658813"/>
          </a:xfrm>
          <a:solidFill>
            <a:schemeClr val="bg2"/>
          </a:solidFill>
          <a:ln w="76200"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ru-RU" sz="40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Земледельцы</a:t>
            </a:r>
            <a:endParaRPr lang="ru-RU" sz="4000" smtClean="0"/>
          </a:p>
        </p:txBody>
      </p:sp>
      <p:sp>
        <p:nvSpPr>
          <p:cNvPr id="10244" name="Rectangle 4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2193925"/>
            <a:ext cx="3810000" cy="2819400"/>
          </a:xfrm>
          <a:blipFill dpi="0" rotWithShape="1">
            <a:blip r:embed="rId2" cstate="email"/>
            <a:srcRect/>
            <a:tile tx="0" ty="0" sx="100000" sy="100000" flip="none" algn="tl"/>
          </a:blipFill>
          <a:ln w="76200">
            <a:solidFill>
              <a:schemeClr val="accent1"/>
            </a:solidFill>
          </a:ln>
        </p:spPr>
        <p:txBody>
          <a:bodyPr/>
          <a:lstStyle/>
          <a:p>
            <a:pPr algn="ctr">
              <a:buFont typeface="Monotype Sorts" pitchFamily="2" charset="2"/>
              <a:buNone/>
              <a:defRPr/>
            </a:pPr>
            <a:r>
              <a:rPr lang="ru-RU" sz="2800" b="1" dirty="0" smtClean="0">
                <a:solidFill>
                  <a:schemeClr val="accent1"/>
                </a:solidFill>
              </a:rPr>
              <a:t>Обязанности:</a:t>
            </a:r>
          </a:p>
          <a:p>
            <a:pPr algn="ctr">
              <a:buFont typeface="Monotype Sorts" pitchFamily="2" charset="2"/>
              <a:buNone/>
              <a:defRPr/>
            </a:pP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Заниматься земледелием и разведением скота, быть знатоком посева семян и качества земли.</a:t>
            </a:r>
          </a:p>
        </p:txBody>
      </p:sp>
      <p:pic>
        <p:nvPicPr>
          <p:cNvPr id="12292" name="Picture 7" descr="3"/>
          <p:cNvPicPr>
            <a:picLocks noChangeAspect="1" noChangeArrowheads="1"/>
          </p:cNvPicPr>
          <p:nvPr/>
        </p:nvPicPr>
        <p:blipFill>
          <a:blip r:embed="rId3" cstate="email">
            <a:lum bright="6000" contrast="6000"/>
          </a:blip>
          <a:srcRect/>
          <a:stretch>
            <a:fillRect/>
          </a:stretch>
        </p:blipFill>
        <p:spPr bwMode="auto">
          <a:xfrm>
            <a:off x="755650" y="1196975"/>
            <a:ext cx="3384550" cy="4505325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44450"/>
            <a:ext cx="5110163" cy="658813"/>
          </a:xfrm>
          <a:solidFill>
            <a:schemeClr val="bg2"/>
          </a:solidFill>
          <a:ln w="76200"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ru-RU" sz="40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Земледельцы</a:t>
            </a:r>
            <a:endParaRPr lang="ru-RU" sz="4000" smtClean="0"/>
          </a:p>
        </p:txBody>
      </p:sp>
      <p:sp>
        <p:nvSpPr>
          <p:cNvPr id="10244" name="Rectangle 4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2193925"/>
            <a:ext cx="3810000" cy="2819400"/>
          </a:xfrm>
          <a:blipFill dpi="0" rotWithShape="1">
            <a:blip r:embed="rId2" cstate="email"/>
            <a:srcRect/>
            <a:tile tx="0" ty="0" sx="100000" sy="100000" flip="none" algn="tl"/>
          </a:blipFill>
          <a:ln w="76200">
            <a:solidFill>
              <a:schemeClr val="accent1"/>
            </a:solidFill>
          </a:ln>
        </p:spPr>
        <p:txBody>
          <a:bodyPr/>
          <a:lstStyle/>
          <a:p>
            <a:pPr algn="ctr">
              <a:buFont typeface="Monotype Sorts" pitchFamily="2" charset="2"/>
              <a:buNone/>
              <a:defRPr/>
            </a:pPr>
            <a:r>
              <a:rPr lang="ru-RU" sz="2800" b="1" dirty="0" smtClean="0">
                <a:solidFill>
                  <a:schemeClr val="accent1"/>
                </a:solidFill>
              </a:rPr>
              <a:t>Права:</a:t>
            </a:r>
          </a:p>
          <a:p>
            <a:pPr algn="ctr">
              <a:buFont typeface="Monotype Sorts" pitchFamily="2" charset="2"/>
              <a:buNone/>
              <a:defRPr/>
            </a:pP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Жертвоприношение, торговля, раздача милостыни.  Имели право на собственность: землю, дом, скот.</a:t>
            </a:r>
          </a:p>
        </p:txBody>
      </p:sp>
      <p:pic>
        <p:nvPicPr>
          <p:cNvPr id="12292" name="Picture 7" descr="3"/>
          <p:cNvPicPr>
            <a:picLocks noChangeAspect="1" noChangeArrowheads="1"/>
          </p:cNvPicPr>
          <p:nvPr/>
        </p:nvPicPr>
        <p:blipFill>
          <a:blip r:embed="rId3" cstate="email">
            <a:lum bright="6000" contrast="6000"/>
          </a:blip>
          <a:srcRect/>
          <a:stretch>
            <a:fillRect/>
          </a:stretch>
        </p:blipFill>
        <p:spPr bwMode="auto">
          <a:xfrm>
            <a:off x="755650" y="1196975"/>
            <a:ext cx="3384550" cy="4505325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980728"/>
            <a:ext cx="4936747" cy="3394885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49513" y="44450"/>
            <a:ext cx="4173537" cy="576263"/>
          </a:xfrm>
          <a:solidFill>
            <a:schemeClr val="bg2"/>
          </a:solidFill>
          <a:ln w="76200"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ru-RU" sz="40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Слуги</a:t>
            </a:r>
            <a:endParaRPr lang="ru-RU" sz="4000" smtClean="0"/>
          </a:p>
        </p:txBody>
      </p:sp>
      <p:sp>
        <p:nvSpPr>
          <p:cNvPr id="11268" name="Rectangle 4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612775" y="4510088"/>
            <a:ext cx="7847013" cy="2232025"/>
          </a:xfrm>
          <a:blipFill dpi="0" rotWithShape="1">
            <a:blip r:embed="rId3" cstate="email"/>
            <a:srcRect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/>
          <a:lstStyle/>
          <a:p>
            <a:pPr algn="ctr">
              <a:buFont typeface="Monotype Sorts" pitchFamily="2" charset="2"/>
              <a:buNone/>
              <a:defRPr/>
            </a:pPr>
            <a:r>
              <a:rPr lang="ru-RU" sz="2800" b="1" dirty="0" smtClean="0">
                <a:solidFill>
                  <a:schemeClr val="bg2"/>
                </a:solidFill>
              </a:rPr>
              <a:t>Обязанности:</a:t>
            </a:r>
          </a:p>
          <a:p>
            <a:pPr algn="ctr">
              <a:buFont typeface="Monotype Sorts" pitchFamily="2" charset="2"/>
              <a:buNone/>
              <a:defRPr/>
            </a:pPr>
            <a:r>
              <a:rPr lang="ru-RU" sz="2000" b="1" dirty="0" smtClean="0">
                <a:solidFill>
                  <a:schemeClr val="accent1"/>
                </a:solidFill>
              </a:rPr>
              <a:t>Служить и подчиняться всем кастам.</a:t>
            </a:r>
          </a:p>
          <a:p>
            <a:pPr algn="ctr">
              <a:buFont typeface="Monotype Sorts" pitchFamily="2" charset="2"/>
              <a:buNone/>
              <a:defRPr/>
            </a:pPr>
            <a:r>
              <a:rPr lang="ru-RU" sz="2000" b="1" dirty="0" smtClean="0">
                <a:solidFill>
                  <a:schemeClr val="bg2"/>
                </a:solidFill>
              </a:rPr>
              <a:t>Права:</a:t>
            </a:r>
          </a:p>
          <a:p>
            <a:pPr algn="ctr">
              <a:buFont typeface="Monotype Sorts" pitchFamily="2" charset="2"/>
              <a:buNone/>
              <a:defRPr/>
            </a:pPr>
            <a:r>
              <a:rPr lang="ru-RU" sz="2000" b="1" dirty="0" smtClean="0">
                <a:solidFill>
                  <a:schemeClr val="accent1"/>
                </a:solidFill>
              </a:rPr>
              <a:t>Не имели права накапливать имущества и приносить жертвы Богам. Имуществом могли быть только ослы и собаки.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0"/>
            <a:ext cx="4679950" cy="765175"/>
          </a:xfrm>
          <a:solidFill>
            <a:schemeClr val="bg2"/>
          </a:solidFill>
          <a:ln w="76200"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ru-RU" sz="40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Неприкасаемые</a:t>
            </a:r>
            <a:endParaRPr lang="ru-RU" sz="4000" smtClean="0"/>
          </a:p>
        </p:txBody>
      </p:sp>
      <p:sp>
        <p:nvSpPr>
          <p:cNvPr id="12292" name="Rectangle 4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4499992" y="908720"/>
            <a:ext cx="4186808" cy="4653880"/>
          </a:xfrm>
          <a:blipFill dpi="0" rotWithShape="0">
            <a:blip r:embed="rId2" cstate="email"/>
            <a:srcRect/>
            <a:tile tx="0" ty="0" sx="100000" sy="100000" flip="none" algn="tl"/>
          </a:blipFill>
          <a:ln w="76200">
            <a:solidFill>
              <a:schemeClr val="accent1"/>
            </a:solidFill>
          </a:ln>
        </p:spPr>
        <p:txBody>
          <a:bodyPr/>
          <a:lstStyle/>
          <a:p>
            <a:pPr algn="ctr">
              <a:spcBef>
                <a:spcPts val="0"/>
              </a:spcBef>
              <a:buFont typeface="Monotype Sorts" pitchFamily="2" charset="2"/>
              <a:buNone/>
              <a:defRPr/>
            </a:pPr>
            <a:r>
              <a:rPr lang="ru-RU" sz="2000" b="1" dirty="0" smtClean="0">
                <a:solidFill>
                  <a:schemeClr val="bg2"/>
                </a:solidFill>
              </a:rPr>
              <a:t>Находились вне </a:t>
            </a:r>
          </a:p>
          <a:p>
            <a:pPr algn="ctr">
              <a:spcBef>
                <a:spcPts val="0"/>
              </a:spcBef>
              <a:buFont typeface="Monotype Sorts" pitchFamily="2" charset="2"/>
              <a:buNone/>
              <a:defRPr/>
            </a:pPr>
            <a:r>
              <a:rPr lang="ru-RU" sz="2000" b="1" dirty="0" smtClean="0">
                <a:solidFill>
                  <a:schemeClr val="bg2"/>
                </a:solidFill>
              </a:rPr>
              <a:t>кастового деления общества.</a:t>
            </a:r>
          </a:p>
          <a:p>
            <a:pPr algn="ctr">
              <a:spcBef>
                <a:spcPts val="0"/>
              </a:spcBef>
              <a:buFont typeface="Monotype Sorts" pitchFamily="2" charset="2"/>
              <a:buNone/>
              <a:defRPr/>
            </a:pPr>
            <a:r>
              <a:rPr lang="ru-RU" b="1" dirty="0" smtClean="0">
                <a:solidFill>
                  <a:schemeClr val="bg2"/>
                </a:solidFill>
              </a:rPr>
              <a:t>Обязанности:</a:t>
            </a:r>
          </a:p>
          <a:p>
            <a:pPr algn="ctr">
              <a:spcBef>
                <a:spcPts val="0"/>
              </a:spcBef>
              <a:buFont typeface="Monotype Sorts" pitchFamily="2" charset="2"/>
              <a:buNone/>
              <a:defRPr/>
            </a:pPr>
            <a:r>
              <a:rPr lang="ru-RU" sz="2800" b="1" dirty="0" smtClean="0">
                <a:solidFill>
                  <a:schemeClr val="accent1"/>
                </a:solidFill>
              </a:rPr>
              <a:t> </a:t>
            </a:r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</a:rPr>
              <a:t>Жить вне деревень и выполняли самые грязные и тяжелые работы.</a:t>
            </a:r>
          </a:p>
          <a:p>
            <a:pPr algn="ctr">
              <a:spcBef>
                <a:spcPts val="0"/>
              </a:spcBef>
              <a:buFont typeface="Monotype Sorts" pitchFamily="2" charset="2"/>
              <a:buNone/>
              <a:defRPr/>
            </a:pPr>
            <a:endParaRPr lang="ru-RU" sz="28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spcBef>
                <a:spcPts val="0"/>
              </a:spcBef>
              <a:buFont typeface="Monotype Sorts" pitchFamily="2" charset="2"/>
              <a:buNone/>
              <a:defRPr/>
            </a:pPr>
            <a:r>
              <a:rPr lang="ru-RU" sz="2800" b="1" dirty="0" smtClean="0">
                <a:solidFill>
                  <a:schemeClr val="bg2"/>
                </a:solidFill>
              </a:rPr>
              <a:t>ПРАВ НЕ ИМЕЛИ.</a:t>
            </a:r>
          </a:p>
          <a:p>
            <a:pPr algn="ctr">
              <a:spcBef>
                <a:spcPts val="0"/>
              </a:spcBef>
              <a:buFont typeface="Monotype Sorts" pitchFamily="2" charset="2"/>
              <a:buNone/>
              <a:defRPr/>
            </a:pPr>
            <a:endParaRPr lang="ru-RU" sz="2800" b="1" dirty="0" smtClean="0">
              <a:solidFill>
                <a:schemeClr val="accent1"/>
              </a:solidFill>
            </a:endParaRPr>
          </a:p>
          <a:p>
            <a:pPr algn="ctr">
              <a:buFont typeface="Monotype Sorts" pitchFamily="2" charset="2"/>
              <a:buNone/>
              <a:defRPr/>
            </a:pPr>
            <a:endParaRPr lang="ru-RU" sz="2800" b="1" dirty="0" smtClean="0">
              <a:solidFill>
                <a:schemeClr val="accent1"/>
              </a:solidFill>
            </a:endParaRPr>
          </a:p>
        </p:txBody>
      </p:sp>
      <p:pic>
        <p:nvPicPr>
          <p:cNvPr id="14340" name="Picture 8" descr="2"/>
          <p:cNvPicPr>
            <a:picLocks noChangeAspect="1" noChangeArrowheads="1"/>
          </p:cNvPicPr>
          <p:nvPr/>
        </p:nvPicPr>
        <p:blipFill>
          <a:blip r:embed="rId3" cstate="email">
            <a:lum bright="18000" contrast="18000"/>
          </a:blip>
          <a:srcRect/>
          <a:stretch>
            <a:fillRect/>
          </a:stretch>
        </p:blipFill>
        <p:spPr bwMode="auto">
          <a:xfrm>
            <a:off x="900113" y="1444625"/>
            <a:ext cx="3328987" cy="44323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13167" b="23329"/>
          <a:stretch>
            <a:fillRect/>
          </a:stretch>
        </p:blipFill>
        <p:spPr bwMode="auto">
          <a:xfrm>
            <a:off x="323850" y="333375"/>
            <a:ext cx="8496300" cy="6264275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5072063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БУДДИЗМ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2532" name="Содержимое 11"/>
          <p:cNvSpPr>
            <a:spLocks noGrp="1"/>
          </p:cNvSpPr>
          <p:nvPr>
            <p:ph sz="half" idx="1"/>
          </p:nvPr>
        </p:nvSpPr>
        <p:spPr>
          <a:xfrm>
            <a:off x="514350" y="530225"/>
            <a:ext cx="3697610" cy="4389438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2533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56150" y="530225"/>
            <a:ext cx="3930650" cy="4389438"/>
          </a:xfrm>
        </p:spPr>
        <p:txBody>
          <a:bodyPr/>
          <a:lstStyle/>
          <a:p>
            <a:pPr eaLnBrk="1" hangingPunct="1"/>
            <a:r>
              <a:rPr lang="en-US" smtClean="0"/>
              <a:t>VI – V </a:t>
            </a:r>
            <a:r>
              <a:rPr lang="ru-RU" smtClean="0"/>
              <a:t>века до нашей эры</a:t>
            </a:r>
          </a:p>
          <a:p>
            <a:pPr eaLnBrk="1" hangingPunct="1"/>
            <a:endParaRPr lang="ru-RU" smtClean="0"/>
          </a:p>
        </p:txBody>
      </p:sp>
      <p:pic>
        <p:nvPicPr>
          <p:cNvPr id="22534" name="Picture 11" descr="1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549275"/>
            <a:ext cx="3173412" cy="4465638"/>
          </a:xfrm>
          <a:prstGeom prst="rect">
            <a:avLst/>
          </a:prstGeom>
          <a:noFill/>
          <a:ln w="57150" cmpd="thickThin">
            <a:solidFill>
              <a:srgbClr val="95442B"/>
            </a:solidFill>
            <a:miter lim="800000"/>
            <a:headEnd/>
            <a:tailEnd/>
          </a:ln>
        </p:spPr>
      </p:pic>
      <p:sp>
        <p:nvSpPr>
          <p:cNvPr id="22535" name="Rectangle 13"/>
          <p:cNvSpPr>
            <a:spLocks noChangeArrowheads="1"/>
          </p:cNvSpPr>
          <p:nvPr/>
        </p:nvSpPr>
        <p:spPr bwMode="auto">
          <a:xfrm>
            <a:off x="4572000" y="692696"/>
            <a:ext cx="3959225" cy="4592637"/>
          </a:xfrm>
          <a:prstGeom prst="rect">
            <a:avLst/>
          </a:prstGeom>
          <a:solidFill>
            <a:srgbClr val="F1F8F9"/>
          </a:solidFill>
          <a:ln w="9525">
            <a:solidFill>
              <a:srgbClr val="95442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Основатель религии -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Будда - принц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Гаутама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жил в 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VI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в. до н.э.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Покинул дом и семью, чтобы постичь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суть жизни и найти путь к преодолению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человеческих страданий.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Создал свое учение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ru-RU" sz="2400" b="1" dirty="0"/>
          </a:p>
        </p:txBody>
      </p:sp>
      <p:sp>
        <p:nvSpPr>
          <p:cNvPr id="22536" name="Text Box 14"/>
          <p:cNvSpPr txBox="1">
            <a:spLocks noChangeArrowheads="1"/>
          </p:cNvSpPr>
          <p:nvPr/>
        </p:nvSpPr>
        <p:spPr bwMode="auto">
          <a:xfrm>
            <a:off x="1143000" y="5143500"/>
            <a:ext cx="2160588" cy="376238"/>
          </a:xfrm>
          <a:prstGeom prst="rect">
            <a:avLst/>
          </a:prstGeom>
          <a:solidFill>
            <a:srgbClr val="F1F8F9"/>
          </a:solidFill>
          <a:ln w="9525">
            <a:solidFill>
              <a:srgbClr val="95442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Будда</a:t>
            </a:r>
          </a:p>
        </p:txBody>
      </p:sp>
      <p:sp>
        <p:nvSpPr>
          <p:cNvPr id="22537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12088" y="6092825"/>
            <a:ext cx="863600" cy="431800"/>
          </a:xfrm>
          <a:prstGeom prst="actionButtonForwardNext">
            <a:avLst/>
          </a:prstGeom>
          <a:solidFill>
            <a:srgbClr val="FFFEDD"/>
          </a:solidFill>
          <a:ln w="9525">
            <a:solidFill>
              <a:srgbClr val="918E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2538" name="Rectangle 1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pattFill prst="weave">
              <a:fgClr>
                <a:schemeClr val="bg2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Буддизм-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философское учение, цель которого — направить человека на поиск </a:t>
            </a:r>
            <a:r>
              <a:rPr lang="ru-RU" dirty="0" smtClean="0"/>
              <a:t>истины.</a:t>
            </a:r>
            <a:endParaRPr lang="ru-RU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 descr="90%"/>
          <p:cNvSpPr>
            <a:spLocks noChangeArrowheads="1"/>
          </p:cNvSpPr>
          <p:nvPr/>
        </p:nvSpPr>
        <p:spPr bwMode="auto">
          <a:xfrm>
            <a:off x="250825" y="188913"/>
            <a:ext cx="8713788" cy="6381750"/>
          </a:xfrm>
          <a:prstGeom prst="rect">
            <a:avLst/>
          </a:prstGeom>
          <a:pattFill prst="pct90">
            <a:fgClr>
              <a:srgbClr val="5A291A"/>
            </a:fgClr>
            <a:bgClr>
              <a:schemeClr val="bg1"/>
            </a:bgClr>
          </a:pattFill>
          <a:ln w="57150" cmpd="thickThin">
            <a:solidFill>
              <a:srgbClr val="F6DFC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611188" y="908050"/>
            <a:ext cx="7921625" cy="4321175"/>
          </a:xfrm>
          <a:prstGeom prst="rect">
            <a:avLst/>
          </a:prstGeom>
          <a:solidFill>
            <a:srgbClr val="F6DFCE"/>
          </a:solidFill>
          <a:ln w="76200" cmpd="tri">
            <a:solidFill>
              <a:srgbClr val="F6DFCE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>
                <a:solidFill>
                  <a:schemeClr val="tx2"/>
                </a:solidFill>
              </a:rPr>
              <a:t>      Не делайте зла, творите добро,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400" b="1">
                <a:solidFill>
                  <a:schemeClr val="tx2"/>
                </a:solidFill>
              </a:rPr>
              <a:t> очищайте ум от дурных мыслей.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ru-RU" sz="2400" b="1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>
                <a:solidFill>
                  <a:schemeClr val="tx2"/>
                </a:solidFill>
              </a:rPr>
              <a:t>Кто сам не делает зла, тот не подвержен злу.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ru-RU" sz="2400" b="1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>
                <a:solidFill>
                  <a:schemeClr val="tx2"/>
                </a:solidFill>
              </a:rPr>
              <a:t>Самая великая победа – над собой.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400" b="1">
                <a:solidFill>
                  <a:schemeClr val="tx2"/>
                </a:solidFill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>
                <a:solidFill>
                  <a:schemeClr val="tx2"/>
                </a:solidFill>
              </a:rPr>
              <a:t>Гнев побеждается  отсутствием гнева,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400" b="1">
                <a:solidFill>
                  <a:schemeClr val="tx2"/>
                </a:solidFill>
              </a:rPr>
              <a:t>недоброе – добрым,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400" b="1">
                <a:solidFill>
                  <a:schemeClr val="tx2"/>
                </a:solidFill>
              </a:rPr>
              <a:t>скупость  - щедростью,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400" b="1">
                <a:solidFill>
                  <a:schemeClr val="tx2"/>
                </a:solidFill>
              </a:rPr>
              <a:t>ложь  –  правдой.</a:t>
            </a:r>
          </a:p>
        </p:txBody>
      </p:sp>
      <p:sp>
        <p:nvSpPr>
          <p:cNvPr id="24580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pattFill prst="wdUpDiag">
              <a:fgClr>
                <a:srgbClr val="D1A085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Rectangle 12"/>
          <p:cNvSpPr>
            <a:spLocks noChangeArrowheads="1"/>
          </p:cNvSpPr>
          <p:nvPr/>
        </p:nvSpPr>
        <p:spPr bwMode="auto">
          <a:xfrm>
            <a:off x="2987675" y="404813"/>
            <a:ext cx="3816350" cy="360362"/>
          </a:xfrm>
          <a:prstGeom prst="rect">
            <a:avLst/>
          </a:prstGeom>
          <a:gradFill rotWithShape="1">
            <a:gsLst>
              <a:gs pos="0">
                <a:srgbClr val="451F14"/>
              </a:gs>
              <a:gs pos="50000">
                <a:srgbClr val="95442B"/>
              </a:gs>
              <a:gs pos="100000">
                <a:srgbClr val="451F14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rgbClr val="FBF1E9"/>
                </a:solidFill>
              </a:rPr>
              <a:t>ИЗРЕЧЕНИЯ БУДДЫ</a:t>
            </a:r>
          </a:p>
        </p:txBody>
      </p:sp>
      <p:sp>
        <p:nvSpPr>
          <p:cNvPr id="24582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6426200"/>
            <a:ext cx="863600" cy="431800"/>
          </a:xfrm>
          <a:prstGeom prst="actionButtonForwardNext">
            <a:avLst/>
          </a:prstGeom>
          <a:solidFill>
            <a:srgbClr val="FFFEDD"/>
          </a:solidFill>
          <a:ln w="9525">
            <a:solidFill>
              <a:srgbClr val="F6DFCE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24583" name="Picture 22" descr="Будда с ученикам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3933825"/>
            <a:ext cx="2376487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23"/>
          <p:cNvSpPr txBox="1">
            <a:spLocks noChangeArrowheads="1"/>
          </p:cNvSpPr>
          <p:nvPr/>
        </p:nvSpPr>
        <p:spPr bwMode="auto">
          <a:xfrm>
            <a:off x="3203575" y="5589588"/>
            <a:ext cx="2447925" cy="668337"/>
          </a:xfrm>
          <a:prstGeom prst="rect">
            <a:avLst/>
          </a:prstGeom>
          <a:solidFill>
            <a:srgbClr val="F6DFC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b="1"/>
              <a:t>Будда с учениками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b="1" i="1"/>
              <a:t>Рельеф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3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3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3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3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2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32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32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32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Во «Всеобщей декларации прав человека» сказано: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/>
              <a:t>Статья </a:t>
            </a:r>
            <a:r>
              <a:rPr lang="ru-RU" sz="2000" i="1" dirty="0" smtClean="0"/>
              <a:t>1. </a:t>
            </a:r>
            <a:r>
              <a:rPr lang="ru-RU" sz="2000" dirty="0" smtClean="0"/>
              <a:t>Все люди рождены свободными и равными в своих правах. Все люди наделены разумом и должны относиться</a:t>
            </a:r>
            <a:r>
              <a:rPr lang="ru-RU" sz="2000" cap="small" dirty="0" smtClean="0"/>
              <a:t> </a:t>
            </a:r>
            <a:r>
              <a:rPr lang="ru-RU" sz="2000" dirty="0" smtClean="0"/>
              <a:t>друг к другу по-братски.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b="1" i="1" dirty="0" smtClean="0"/>
              <a:t>Статья </a:t>
            </a:r>
            <a:r>
              <a:rPr lang="ru-RU" sz="2000" dirty="0" smtClean="0"/>
              <a:t>2. Каждый человек должен обладать всеми правами и свободами, провозглашенными данной Декларацией, независимо от:</a:t>
            </a:r>
          </a:p>
          <a:p>
            <a:pPr lvl="0"/>
            <a:r>
              <a:rPr lang="ru-RU" sz="2000" i="1" dirty="0" smtClean="0"/>
              <a:t>национальности, языка, расы, пола, религии;</a:t>
            </a:r>
          </a:p>
          <a:p>
            <a:pPr lvl="0"/>
            <a:r>
              <a:rPr lang="ru-RU" sz="2000" i="1" dirty="0" smtClean="0"/>
              <a:t>социального происхождения, политических убеждений, богатства или бедности.</a:t>
            </a:r>
          </a:p>
          <a:p>
            <a:pPr>
              <a:buNone/>
            </a:pPr>
            <a:r>
              <a:rPr lang="ru-RU" sz="2000" i="1" dirty="0" smtClean="0"/>
              <a:t> </a:t>
            </a:r>
          </a:p>
          <a:p>
            <a:endParaRPr lang="ru-RU" sz="2000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ru-RU" sz="1800" b="1" dirty="0" smtClean="0"/>
              <a:t>Древняя Индия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Индия расположена на полуострове </a:t>
            </a:r>
            <a:r>
              <a:rPr lang="ru-RU" sz="1800" dirty="0" smtClean="0">
                <a:solidFill>
                  <a:srgbClr val="FF0000"/>
                </a:solidFill>
              </a:rPr>
              <a:t>___________</a:t>
            </a:r>
          </a:p>
          <a:p>
            <a:pPr>
              <a:buNone/>
            </a:pPr>
            <a:r>
              <a:rPr lang="ru-RU" sz="1800" dirty="0" smtClean="0"/>
              <a:t>На севере Индии горы   </a:t>
            </a:r>
            <a:r>
              <a:rPr lang="ru-RU" sz="1800" dirty="0" smtClean="0">
                <a:solidFill>
                  <a:srgbClr val="FF0000"/>
                </a:solidFill>
              </a:rPr>
              <a:t>________  </a:t>
            </a:r>
            <a:r>
              <a:rPr lang="ru-RU" sz="1800" dirty="0" smtClean="0"/>
              <a:t>   служат границей. </a:t>
            </a:r>
          </a:p>
          <a:p>
            <a:pPr>
              <a:buNone/>
            </a:pPr>
            <a:r>
              <a:rPr lang="ru-RU" sz="1800" dirty="0" smtClean="0"/>
              <a:t>По территории Индии протекают две главные реки </a:t>
            </a:r>
            <a:r>
              <a:rPr lang="ru-RU" sz="1800" dirty="0" err="1" smtClean="0">
                <a:solidFill>
                  <a:srgbClr val="FF0000"/>
                </a:solidFill>
              </a:rPr>
              <a:t>_____</a:t>
            </a:r>
            <a:r>
              <a:rPr lang="ru-RU" sz="1800" dirty="0" err="1" smtClean="0"/>
              <a:t>и</a:t>
            </a:r>
            <a:r>
              <a:rPr lang="ru-RU" sz="1800" dirty="0" smtClean="0">
                <a:solidFill>
                  <a:srgbClr val="FF0000"/>
                </a:solidFill>
              </a:rPr>
              <a:t> _____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 В течение всего года в Индии очень </a:t>
            </a:r>
            <a:r>
              <a:rPr lang="ru-RU" sz="1800" dirty="0" smtClean="0">
                <a:solidFill>
                  <a:srgbClr val="FF0000"/>
                </a:solidFill>
              </a:rPr>
              <a:t>_____</a:t>
            </a:r>
            <a:r>
              <a:rPr lang="ru-RU" sz="1800" dirty="0" smtClean="0"/>
              <a:t>, а в </a:t>
            </a:r>
            <a:r>
              <a:rPr lang="ru-RU" sz="1800" dirty="0" smtClean="0">
                <a:solidFill>
                  <a:srgbClr val="FF0000"/>
                </a:solidFill>
              </a:rPr>
              <a:t>______</a:t>
            </a:r>
            <a:r>
              <a:rPr lang="ru-RU" sz="1800" dirty="0" smtClean="0"/>
              <a:t> и </a:t>
            </a:r>
            <a:r>
              <a:rPr lang="ru-RU" sz="1800" dirty="0" err="1" smtClean="0">
                <a:solidFill>
                  <a:srgbClr val="FF0000"/>
                </a:solidFill>
              </a:rPr>
              <a:t>_____</a:t>
            </a:r>
            <a:r>
              <a:rPr lang="ru-RU" sz="1800" dirty="0" err="1" smtClean="0"/>
              <a:t>месяце</a:t>
            </a:r>
            <a:r>
              <a:rPr lang="ru-RU" sz="1800" dirty="0" smtClean="0"/>
              <a:t> идут дожди.</a:t>
            </a:r>
          </a:p>
          <a:p>
            <a:pPr>
              <a:buNone/>
            </a:pPr>
            <a:r>
              <a:rPr lang="ru-RU" sz="1800" dirty="0" smtClean="0"/>
              <a:t>Индийцы занимались </a:t>
            </a:r>
            <a:r>
              <a:rPr lang="ru-RU" sz="1800" dirty="0" smtClean="0">
                <a:solidFill>
                  <a:srgbClr val="FF0000"/>
                </a:solidFill>
              </a:rPr>
              <a:t>________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Выращивали в Индии </a:t>
            </a:r>
            <a:r>
              <a:rPr lang="ru-RU" sz="1800" dirty="0" smtClean="0">
                <a:solidFill>
                  <a:srgbClr val="FF0000"/>
                </a:solidFill>
              </a:rPr>
              <a:t>______, ________ </a:t>
            </a:r>
            <a:r>
              <a:rPr lang="ru-RU" sz="1800" dirty="0" smtClean="0"/>
              <a:t>и</a:t>
            </a:r>
            <a:r>
              <a:rPr lang="ru-RU" sz="1800" dirty="0" smtClean="0">
                <a:solidFill>
                  <a:srgbClr val="FF0000"/>
                </a:solidFill>
              </a:rPr>
              <a:t> _________</a:t>
            </a:r>
            <a:r>
              <a:rPr lang="ru-RU" sz="1800" dirty="0" smtClean="0"/>
              <a:t>. </a:t>
            </a:r>
          </a:p>
          <a:p>
            <a:pPr>
              <a:buNone/>
            </a:pPr>
            <a:r>
              <a:rPr lang="ru-RU" sz="1800" dirty="0" smtClean="0"/>
              <a:t>Индийцы почитали животных: </a:t>
            </a:r>
            <a:r>
              <a:rPr lang="ru-RU" sz="1800" dirty="0" smtClean="0">
                <a:solidFill>
                  <a:srgbClr val="FF0000"/>
                </a:solidFill>
              </a:rPr>
              <a:t>_______, ______, ______</a:t>
            </a:r>
            <a:r>
              <a:rPr lang="ru-RU" sz="1800" dirty="0" smtClean="0"/>
              <a:t>, священной считалась </a:t>
            </a:r>
            <a:r>
              <a:rPr lang="ru-RU" sz="1800" dirty="0" smtClean="0">
                <a:solidFill>
                  <a:srgbClr val="FF0000"/>
                </a:solidFill>
              </a:rPr>
              <a:t>_________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Все люди в Индии делились на 4 касты: 1</a:t>
            </a:r>
            <a:r>
              <a:rPr lang="ru-RU" sz="1800" dirty="0" smtClean="0">
                <a:solidFill>
                  <a:srgbClr val="FF0000"/>
                </a:solidFill>
              </a:rPr>
              <a:t>_____________, </a:t>
            </a:r>
            <a:r>
              <a:rPr lang="ru-RU" sz="1800" dirty="0" smtClean="0"/>
              <a:t>2_</a:t>
            </a:r>
            <a:r>
              <a:rPr lang="ru-RU" sz="1800" dirty="0" smtClean="0">
                <a:solidFill>
                  <a:srgbClr val="FF0000"/>
                </a:solidFill>
              </a:rPr>
              <a:t>______________,</a:t>
            </a:r>
          </a:p>
          <a:p>
            <a:pPr>
              <a:buNone/>
            </a:pPr>
            <a:r>
              <a:rPr lang="ru-RU" sz="1800" dirty="0" smtClean="0"/>
              <a:t>3</a:t>
            </a:r>
            <a:r>
              <a:rPr lang="ru-RU" sz="1800" dirty="0" smtClean="0">
                <a:solidFill>
                  <a:srgbClr val="FF0000"/>
                </a:solidFill>
              </a:rPr>
              <a:t>____________</a:t>
            </a:r>
            <a:r>
              <a:rPr lang="ru-RU" sz="1800" dirty="0" smtClean="0"/>
              <a:t>, 4</a:t>
            </a:r>
            <a:r>
              <a:rPr lang="ru-RU" sz="1800" dirty="0" smtClean="0">
                <a:solidFill>
                  <a:srgbClr val="FF0000"/>
                </a:solidFill>
              </a:rPr>
              <a:t>______________</a:t>
            </a:r>
            <a:r>
              <a:rPr lang="ru-RU" sz="1800" dirty="0" smtClean="0"/>
              <a:t>. А </a:t>
            </a:r>
            <a:r>
              <a:rPr lang="ru-RU" sz="1800" dirty="0" smtClean="0">
                <a:solidFill>
                  <a:srgbClr val="FF0000"/>
                </a:solidFill>
              </a:rPr>
              <a:t>_______________</a:t>
            </a:r>
            <a:r>
              <a:rPr lang="ru-RU" sz="1800" dirty="0" smtClean="0"/>
              <a:t> не входили ни в какую касту. </a:t>
            </a:r>
          </a:p>
          <a:p>
            <a:r>
              <a:rPr lang="ru-RU" sz="1800" dirty="0" smtClean="0"/>
              <a:t>Люди не могли переходить из касты в касту, потому </a:t>
            </a:r>
            <a:r>
              <a:rPr lang="ru-RU" sz="1800" dirty="0" err="1" smtClean="0"/>
              <a:t>что</a:t>
            </a:r>
            <a:r>
              <a:rPr lang="ru-RU" sz="1800" dirty="0" err="1" smtClean="0">
                <a:solidFill>
                  <a:srgbClr val="FF0000"/>
                </a:solidFill>
              </a:rPr>
              <a:t>______________________________________________________</a:t>
            </a:r>
            <a:endParaRPr lang="ru-RU" sz="1800" dirty="0" smtClean="0">
              <a:solidFill>
                <a:srgbClr val="FF0000"/>
              </a:solidFill>
            </a:endParaRPr>
          </a:p>
          <a:p>
            <a:r>
              <a:rPr lang="ru-RU" sz="1800" dirty="0" smtClean="0"/>
              <a:t>Будда- основатель </a:t>
            </a:r>
            <a:r>
              <a:rPr lang="ru-RU" sz="1800" dirty="0" err="1" smtClean="0"/>
              <a:t>религии</a:t>
            </a:r>
            <a:r>
              <a:rPr lang="ru-RU" sz="1800" dirty="0" err="1" smtClean="0">
                <a:solidFill>
                  <a:srgbClr val="FF0000"/>
                </a:solidFill>
              </a:rPr>
              <a:t>____________________</a:t>
            </a:r>
            <a:r>
              <a:rPr lang="ru-RU" sz="1800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ru-RU" sz="1800" b="1" dirty="0" smtClean="0"/>
              <a:t>Древняя Индия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Индия расположена на полуострове </a:t>
            </a:r>
            <a:r>
              <a:rPr lang="ru-RU" sz="1800" dirty="0" smtClean="0">
                <a:solidFill>
                  <a:srgbClr val="FF0000"/>
                </a:solidFill>
              </a:rPr>
              <a:t>ИНДОСТАН.</a:t>
            </a:r>
          </a:p>
          <a:p>
            <a:pPr>
              <a:buNone/>
            </a:pPr>
            <a:r>
              <a:rPr lang="ru-RU" sz="1800" dirty="0" smtClean="0"/>
              <a:t>На севере Индии горы      </a:t>
            </a:r>
            <a:r>
              <a:rPr lang="ru-RU" sz="1800" dirty="0" smtClean="0">
                <a:solidFill>
                  <a:srgbClr val="FF0000"/>
                </a:solidFill>
              </a:rPr>
              <a:t>ГИМАЛАИ</a:t>
            </a:r>
            <a:r>
              <a:rPr lang="ru-RU" sz="1800" dirty="0" smtClean="0"/>
              <a:t>      служат границей. </a:t>
            </a:r>
          </a:p>
          <a:p>
            <a:pPr>
              <a:buNone/>
            </a:pPr>
            <a:r>
              <a:rPr lang="ru-RU" sz="1800" dirty="0" smtClean="0"/>
              <a:t>По территории Индии протекают две главные реки </a:t>
            </a:r>
            <a:r>
              <a:rPr lang="ru-RU" sz="1800" dirty="0" smtClean="0">
                <a:solidFill>
                  <a:srgbClr val="FF0000"/>
                </a:solidFill>
              </a:rPr>
              <a:t>ИНД </a:t>
            </a:r>
            <a:r>
              <a:rPr lang="ru-RU" sz="1800" dirty="0" smtClean="0"/>
              <a:t>и</a:t>
            </a:r>
            <a:r>
              <a:rPr lang="ru-RU" sz="1800" dirty="0" smtClean="0">
                <a:solidFill>
                  <a:srgbClr val="FF0000"/>
                </a:solidFill>
              </a:rPr>
              <a:t> ГАНГ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 В течение всего года в Индии очень </a:t>
            </a:r>
            <a:r>
              <a:rPr lang="ru-RU" sz="1800" dirty="0" smtClean="0">
                <a:solidFill>
                  <a:srgbClr val="FF0000"/>
                </a:solidFill>
              </a:rPr>
              <a:t>ЖАРКО</a:t>
            </a:r>
            <a:r>
              <a:rPr lang="ru-RU" sz="1800" dirty="0" smtClean="0"/>
              <a:t>, а в </a:t>
            </a:r>
            <a:r>
              <a:rPr lang="ru-RU" sz="1800" dirty="0" smtClean="0">
                <a:solidFill>
                  <a:srgbClr val="FF0000"/>
                </a:solidFill>
              </a:rPr>
              <a:t>ИЮЛЕ</a:t>
            </a:r>
            <a:r>
              <a:rPr lang="ru-RU" sz="1800" dirty="0" smtClean="0"/>
              <a:t> и </a:t>
            </a:r>
            <a:r>
              <a:rPr lang="ru-RU" sz="1800" dirty="0" smtClean="0">
                <a:solidFill>
                  <a:srgbClr val="FF0000"/>
                </a:solidFill>
              </a:rPr>
              <a:t>АВГУСТЕ</a:t>
            </a:r>
            <a:r>
              <a:rPr lang="ru-RU" sz="1800" dirty="0" smtClean="0"/>
              <a:t> месяце идут дожди.</a:t>
            </a:r>
          </a:p>
          <a:p>
            <a:pPr>
              <a:buNone/>
            </a:pPr>
            <a:r>
              <a:rPr lang="ru-RU" sz="1800" dirty="0" smtClean="0"/>
              <a:t>Индийцы занимались </a:t>
            </a:r>
            <a:r>
              <a:rPr lang="ru-RU" sz="1800" dirty="0" smtClean="0">
                <a:solidFill>
                  <a:srgbClr val="FF0000"/>
                </a:solidFill>
              </a:rPr>
              <a:t>ЗЕМЛЕДЕЛИЕМ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Выращивали в Индии </a:t>
            </a:r>
            <a:r>
              <a:rPr lang="ru-RU" sz="1800" dirty="0" smtClean="0">
                <a:solidFill>
                  <a:srgbClr val="FF0000"/>
                </a:solidFill>
              </a:rPr>
              <a:t>РИС, САХАРНЫЙ ТРОСТНИК </a:t>
            </a:r>
            <a:r>
              <a:rPr lang="ru-RU" sz="1800" dirty="0" smtClean="0"/>
              <a:t>и</a:t>
            </a:r>
            <a:r>
              <a:rPr lang="ru-RU" sz="1800" dirty="0" smtClean="0">
                <a:solidFill>
                  <a:srgbClr val="FF0000"/>
                </a:solidFill>
              </a:rPr>
              <a:t> ХЛОПЧАТНИК</a:t>
            </a:r>
            <a:r>
              <a:rPr lang="ru-RU" sz="1800" dirty="0" smtClean="0"/>
              <a:t>. </a:t>
            </a:r>
          </a:p>
          <a:p>
            <a:pPr>
              <a:buNone/>
            </a:pPr>
            <a:r>
              <a:rPr lang="ru-RU" sz="1800" dirty="0" smtClean="0"/>
              <a:t>Индийцы почитали животных: </a:t>
            </a:r>
            <a:r>
              <a:rPr lang="ru-RU" sz="1800" dirty="0" smtClean="0">
                <a:solidFill>
                  <a:srgbClr val="FF0000"/>
                </a:solidFill>
              </a:rPr>
              <a:t>ОБЕЗЬЯНУ, ЛЬВА, СЛОНА</a:t>
            </a:r>
            <a:r>
              <a:rPr lang="ru-RU" sz="1800" dirty="0" smtClean="0"/>
              <a:t>, священной считалась </a:t>
            </a:r>
            <a:r>
              <a:rPr lang="ru-RU" sz="1800" dirty="0" smtClean="0">
                <a:solidFill>
                  <a:srgbClr val="FF0000"/>
                </a:solidFill>
              </a:rPr>
              <a:t>КОРОВА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Все люди в Индии делились на 4 касты: 1. </a:t>
            </a:r>
            <a:r>
              <a:rPr lang="ru-RU" sz="1800" dirty="0" smtClean="0">
                <a:solidFill>
                  <a:srgbClr val="FF0000"/>
                </a:solidFill>
              </a:rPr>
              <a:t>БРАХМАНЫ</a:t>
            </a:r>
            <a:r>
              <a:rPr lang="ru-RU" sz="1800" dirty="0" smtClean="0"/>
              <a:t>, 2. </a:t>
            </a:r>
            <a:r>
              <a:rPr lang="ru-RU" sz="1800" dirty="0" smtClean="0">
                <a:solidFill>
                  <a:srgbClr val="FF0000"/>
                </a:solidFill>
              </a:rPr>
              <a:t>ВОИНЫ</a:t>
            </a:r>
            <a:r>
              <a:rPr lang="ru-RU" sz="1800" dirty="0" smtClean="0"/>
              <a:t>,</a:t>
            </a:r>
          </a:p>
          <a:p>
            <a:pPr>
              <a:buNone/>
            </a:pPr>
            <a:r>
              <a:rPr lang="ru-RU" sz="1800" dirty="0" smtClean="0"/>
              <a:t>3. </a:t>
            </a:r>
            <a:r>
              <a:rPr lang="ru-RU" sz="1800" dirty="0" smtClean="0">
                <a:solidFill>
                  <a:srgbClr val="FF0000"/>
                </a:solidFill>
              </a:rPr>
              <a:t>ЗЕМЛЕДЕЛЬЦЫ</a:t>
            </a:r>
            <a:r>
              <a:rPr lang="ru-RU" sz="1800" dirty="0" smtClean="0"/>
              <a:t>, 4</a:t>
            </a:r>
            <a:r>
              <a:rPr lang="ru-RU" sz="1800" dirty="0" smtClean="0">
                <a:solidFill>
                  <a:srgbClr val="FF0000"/>
                </a:solidFill>
              </a:rPr>
              <a:t>. СЛУГИ</a:t>
            </a:r>
            <a:r>
              <a:rPr lang="ru-RU" sz="1800" dirty="0" smtClean="0"/>
              <a:t>. А </a:t>
            </a:r>
            <a:r>
              <a:rPr lang="ru-RU" sz="1800" dirty="0" smtClean="0">
                <a:solidFill>
                  <a:srgbClr val="FF0000"/>
                </a:solidFill>
              </a:rPr>
              <a:t>НЕПРИКАСАЕМЫЕ</a:t>
            </a:r>
            <a:r>
              <a:rPr lang="ru-RU" sz="1800" dirty="0" smtClean="0"/>
              <a:t> не входили ни в какую касту. </a:t>
            </a:r>
          </a:p>
          <a:p>
            <a:r>
              <a:rPr lang="ru-RU" sz="1800" dirty="0" smtClean="0"/>
              <a:t>Люди не могли переходить из касты в касту, потому что </a:t>
            </a:r>
            <a:r>
              <a:rPr lang="ru-RU" sz="1800" dirty="0" smtClean="0">
                <a:solidFill>
                  <a:srgbClr val="FF0000"/>
                </a:solidFill>
              </a:rPr>
              <a:t>принадлежность к касте передавалась по наследству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Будда- основатель религии </a:t>
            </a:r>
            <a:r>
              <a:rPr lang="ru-RU" sz="1800" dirty="0" smtClean="0">
                <a:solidFill>
                  <a:srgbClr val="FF0000"/>
                </a:solidFill>
              </a:rPr>
              <a:t>БУДДИЗМА.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Домашнее </a:t>
            </a:r>
            <a:r>
              <a:rPr lang="ru-RU" dirty="0" err="1" smtClean="0"/>
              <a:t>з</a:t>
            </a:r>
            <a:r>
              <a:rPr lang="ru-RU" smtClean="0"/>
              <a:t>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Параграф 21;</a:t>
            </a:r>
          </a:p>
          <a:p>
            <a:r>
              <a:rPr lang="ru-RU" sz="2800" dirty="0" smtClean="0"/>
              <a:t>Словарная работа с.105;</a:t>
            </a:r>
          </a:p>
          <a:p>
            <a:r>
              <a:rPr lang="ru-RU" sz="2800" dirty="0" smtClean="0"/>
              <a:t>1 умение: составить схему с.100-101;</a:t>
            </a:r>
          </a:p>
          <a:p>
            <a:r>
              <a:rPr lang="ru-RU" sz="2800" dirty="0" smtClean="0"/>
              <a:t>2 умение: вопросы с.1-2 с. 105</a:t>
            </a:r>
          </a:p>
          <a:p>
            <a:r>
              <a:rPr lang="ru-RU" sz="2800" dirty="0" smtClean="0"/>
              <a:t>3 умение: вопрос 3-4 с.105;</a:t>
            </a:r>
          </a:p>
          <a:p>
            <a:r>
              <a:rPr lang="ru-RU" sz="2800" dirty="0" smtClean="0"/>
              <a:t>4 умение: вопрос 5 с.105.</a:t>
            </a:r>
          </a:p>
          <a:p>
            <a:r>
              <a:rPr lang="ru-RU" sz="2800" dirty="0" smtClean="0"/>
              <a:t>5 умение: </a:t>
            </a:r>
            <a:r>
              <a:rPr lang="ru-RU" sz="2800" smtClean="0"/>
              <a:t>подготовить сообщение с.104</a:t>
            </a:r>
            <a:endParaRPr lang="ru-RU" sz="2800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4357" y="2967335"/>
            <a:ext cx="787529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  <a:r>
              <a:rPr lang="ru-RU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ru-RU" sz="1800" b="1" dirty="0" smtClean="0"/>
              <a:t>Древняя Индия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Индия расположена на полуострове </a:t>
            </a:r>
            <a:r>
              <a:rPr lang="ru-RU" sz="1800" dirty="0" smtClean="0">
                <a:solidFill>
                  <a:srgbClr val="FF0000"/>
                </a:solidFill>
              </a:rPr>
              <a:t>ИНДОСТАН.</a:t>
            </a:r>
          </a:p>
          <a:p>
            <a:pPr>
              <a:buNone/>
            </a:pPr>
            <a:r>
              <a:rPr lang="ru-RU" sz="1800" dirty="0" smtClean="0"/>
              <a:t>На севере Индии горы   </a:t>
            </a:r>
            <a:r>
              <a:rPr lang="ru-RU" sz="1800" dirty="0" smtClean="0">
                <a:solidFill>
                  <a:srgbClr val="FF0000"/>
                </a:solidFill>
              </a:rPr>
              <a:t>________  </a:t>
            </a:r>
            <a:r>
              <a:rPr lang="ru-RU" sz="1800" dirty="0" smtClean="0"/>
              <a:t>   служат границей. </a:t>
            </a:r>
          </a:p>
          <a:p>
            <a:pPr>
              <a:buNone/>
            </a:pPr>
            <a:r>
              <a:rPr lang="ru-RU" sz="1800" dirty="0" smtClean="0"/>
              <a:t>По территории Индии протекают две главные реки </a:t>
            </a:r>
            <a:r>
              <a:rPr lang="ru-RU" sz="1800" dirty="0" err="1" smtClean="0">
                <a:solidFill>
                  <a:srgbClr val="FF0000"/>
                </a:solidFill>
              </a:rPr>
              <a:t>_____</a:t>
            </a:r>
            <a:r>
              <a:rPr lang="ru-RU" sz="1800" dirty="0" err="1" smtClean="0"/>
              <a:t>и</a:t>
            </a:r>
            <a:r>
              <a:rPr lang="ru-RU" sz="1800" dirty="0" smtClean="0">
                <a:solidFill>
                  <a:srgbClr val="FF0000"/>
                </a:solidFill>
              </a:rPr>
              <a:t> _____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 В течение всего года в Индии очень </a:t>
            </a:r>
            <a:r>
              <a:rPr lang="ru-RU" sz="1800" dirty="0" smtClean="0">
                <a:solidFill>
                  <a:srgbClr val="FF0000"/>
                </a:solidFill>
              </a:rPr>
              <a:t>_____</a:t>
            </a:r>
            <a:r>
              <a:rPr lang="ru-RU" sz="1800" dirty="0" smtClean="0"/>
              <a:t>, а в </a:t>
            </a:r>
            <a:r>
              <a:rPr lang="ru-RU" sz="1800" dirty="0" smtClean="0">
                <a:solidFill>
                  <a:srgbClr val="FF0000"/>
                </a:solidFill>
              </a:rPr>
              <a:t>______</a:t>
            </a:r>
            <a:r>
              <a:rPr lang="ru-RU" sz="1800" dirty="0" smtClean="0"/>
              <a:t> и </a:t>
            </a:r>
            <a:r>
              <a:rPr lang="ru-RU" sz="1800" dirty="0" err="1" smtClean="0">
                <a:solidFill>
                  <a:srgbClr val="FF0000"/>
                </a:solidFill>
              </a:rPr>
              <a:t>_____</a:t>
            </a:r>
            <a:r>
              <a:rPr lang="ru-RU" sz="1800" dirty="0" err="1" smtClean="0"/>
              <a:t>месяце</a:t>
            </a:r>
            <a:r>
              <a:rPr lang="ru-RU" sz="1800" dirty="0" smtClean="0"/>
              <a:t> идут дожди.</a:t>
            </a:r>
          </a:p>
          <a:p>
            <a:pPr>
              <a:buNone/>
            </a:pPr>
            <a:r>
              <a:rPr lang="ru-RU" sz="1800" dirty="0" smtClean="0"/>
              <a:t>Индийцы занимались </a:t>
            </a:r>
            <a:r>
              <a:rPr lang="ru-RU" sz="1800" dirty="0" smtClean="0">
                <a:solidFill>
                  <a:srgbClr val="FF0000"/>
                </a:solidFill>
              </a:rPr>
              <a:t>________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Выращивали в Индии </a:t>
            </a:r>
            <a:r>
              <a:rPr lang="ru-RU" sz="1800" dirty="0" smtClean="0">
                <a:solidFill>
                  <a:srgbClr val="FF0000"/>
                </a:solidFill>
              </a:rPr>
              <a:t>______, ________ </a:t>
            </a:r>
            <a:r>
              <a:rPr lang="ru-RU" sz="1800" dirty="0" smtClean="0"/>
              <a:t>и</a:t>
            </a:r>
            <a:r>
              <a:rPr lang="ru-RU" sz="1800" dirty="0" smtClean="0">
                <a:solidFill>
                  <a:srgbClr val="FF0000"/>
                </a:solidFill>
              </a:rPr>
              <a:t> _________</a:t>
            </a:r>
            <a:r>
              <a:rPr lang="ru-RU" sz="1800" dirty="0" smtClean="0"/>
              <a:t>. </a:t>
            </a:r>
          </a:p>
          <a:p>
            <a:pPr>
              <a:buNone/>
            </a:pPr>
            <a:r>
              <a:rPr lang="ru-RU" sz="1800" dirty="0" smtClean="0"/>
              <a:t>Индийцы почитали животных: </a:t>
            </a:r>
            <a:r>
              <a:rPr lang="ru-RU" sz="1800" dirty="0" smtClean="0">
                <a:solidFill>
                  <a:srgbClr val="FF0000"/>
                </a:solidFill>
              </a:rPr>
              <a:t>_______, ______, ______</a:t>
            </a:r>
            <a:r>
              <a:rPr lang="ru-RU" sz="1800" dirty="0" smtClean="0"/>
              <a:t>, священной считалась </a:t>
            </a:r>
            <a:r>
              <a:rPr lang="ru-RU" sz="1800" dirty="0" smtClean="0">
                <a:solidFill>
                  <a:srgbClr val="FF0000"/>
                </a:solidFill>
              </a:rPr>
              <a:t>_________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Все люди в Индии делились на 4 касты: 1</a:t>
            </a:r>
            <a:r>
              <a:rPr lang="ru-RU" sz="1800" dirty="0" smtClean="0">
                <a:solidFill>
                  <a:srgbClr val="FF0000"/>
                </a:solidFill>
              </a:rPr>
              <a:t>_____________, </a:t>
            </a:r>
            <a:r>
              <a:rPr lang="ru-RU" sz="1800" dirty="0" smtClean="0"/>
              <a:t>2_</a:t>
            </a:r>
            <a:r>
              <a:rPr lang="ru-RU" sz="1800" dirty="0" smtClean="0">
                <a:solidFill>
                  <a:srgbClr val="FF0000"/>
                </a:solidFill>
              </a:rPr>
              <a:t>______________,</a:t>
            </a:r>
          </a:p>
          <a:p>
            <a:pPr>
              <a:buNone/>
            </a:pPr>
            <a:r>
              <a:rPr lang="ru-RU" sz="1800" dirty="0" smtClean="0"/>
              <a:t>3</a:t>
            </a:r>
            <a:r>
              <a:rPr lang="ru-RU" sz="1800" dirty="0" smtClean="0">
                <a:solidFill>
                  <a:srgbClr val="FF0000"/>
                </a:solidFill>
              </a:rPr>
              <a:t>____________</a:t>
            </a:r>
            <a:r>
              <a:rPr lang="ru-RU" sz="1800" dirty="0" smtClean="0"/>
              <a:t>, 4</a:t>
            </a:r>
            <a:r>
              <a:rPr lang="ru-RU" sz="1800" dirty="0" smtClean="0">
                <a:solidFill>
                  <a:srgbClr val="FF0000"/>
                </a:solidFill>
              </a:rPr>
              <a:t>______________</a:t>
            </a:r>
            <a:r>
              <a:rPr lang="ru-RU" sz="1800" dirty="0" smtClean="0"/>
              <a:t>. А </a:t>
            </a:r>
            <a:r>
              <a:rPr lang="ru-RU" sz="1800" dirty="0" smtClean="0">
                <a:solidFill>
                  <a:srgbClr val="FF0000"/>
                </a:solidFill>
              </a:rPr>
              <a:t>_______________</a:t>
            </a:r>
            <a:r>
              <a:rPr lang="ru-RU" sz="1800" dirty="0" smtClean="0"/>
              <a:t> не входили ни в какую касту. </a:t>
            </a:r>
          </a:p>
          <a:p>
            <a:r>
              <a:rPr lang="ru-RU" sz="1800" dirty="0" smtClean="0"/>
              <a:t>Люди не могли переходить из касты в касту, потому </a:t>
            </a:r>
            <a:r>
              <a:rPr lang="ru-RU" sz="1800" dirty="0" err="1" smtClean="0"/>
              <a:t>что</a:t>
            </a:r>
            <a:r>
              <a:rPr lang="ru-RU" sz="1800" dirty="0" err="1" smtClean="0">
                <a:solidFill>
                  <a:srgbClr val="FF0000"/>
                </a:solidFill>
              </a:rPr>
              <a:t>______________________________________________________</a:t>
            </a:r>
            <a:endParaRPr lang="ru-RU" sz="1800" dirty="0" smtClean="0">
              <a:solidFill>
                <a:srgbClr val="FF0000"/>
              </a:solidFill>
            </a:endParaRPr>
          </a:p>
          <a:p>
            <a:r>
              <a:rPr lang="ru-RU" sz="1800" dirty="0" smtClean="0"/>
              <a:t>Будда- основатель </a:t>
            </a:r>
            <a:r>
              <a:rPr lang="ru-RU" sz="1800" dirty="0" err="1" smtClean="0"/>
              <a:t>религии</a:t>
            </a:r>
            <a:r>
              <a:rPr lang="ru-RU" sz="1800" dirty="0" err="1" smtClean="0">
                <a:solidFill>
                  <a:srgbClr val="FF0000"/>
                </a:solidFill>
              </a:rPr>
              <a:t>____________________</a:t>
            </a:r>
            <a:r>
              <a:rPr lang="ru-RU" sz="1800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ru-RU" sz="1800" b="1" dirty="0" smtClean="0"/>
              <a:t>Древняя Индия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Индия расположена на полуострове </a:t>
            </a:r>
            <a:r>
              <a:rPr lang="ru-RU" sz="1800" dirty="0" smtClean="0">
                <a:solidFill>
                  <a:srgbClr val="FF0000"/>
                </a:solidFill>
              </a:rPr>
              <a:t>Индостан.</a:t>
            </a:r>
          </a:p>
          <a:p>
            <a:pPr>
              <a:buNone/>
            </a:pPr>
            <a:r>
              <a:rPr lang="ru-RU" sz="1800" dirty="0" smtClean="0"/>
              <a:t>На севере Индии горы   </a:t>
            </a:r>
            <a:r>
              <a:rPr lang="ru-RU" sz="1800" dirty="0" smtClean="0">
                <a:solidFill>
                  <a:srgbClr val="FF0000"/>
                </a:solidFill>
              </a:rPr>
              <a:t>ГИМАЛАИ  </a:t>
            </a:r>
            <a:r>
              <a:rPr lang="ru-RU" sz="1800" dirty="0" smtClean="0"/>
              <a:t>   служат границей. </a:t>
            </a:r>
          </a:p>
          <a:p>
            <a:pPr>
              <a:buNone/>
            </a:pPr>
            <a:r>
              <a:rPr lang="ru-RU" sz="1800" dirty="0" smtClean="0"/>
              <a:t>По территории Индии протекают две главные реки </a:t>
            </a:r>
            <a:r>
              <a:rPr lang="ru-RU" sz="1800" dirty="0" err="1" smtClean="0">
                <a:solidFill>
                  <a:srgbClr val="FF0000"/>
                </a:solidFill>
              </a:rPr>
              <a:t>_____</a:t>
            </a:r>
            <a:r>
              <a:rPr lang="ru-RU" sz="1800" dirty="0" err="1" smtClean="0"/>
              <a:t>и</a:t>
            </a:r>
            <a:r>
              <a:rPr lang="ru-RU" sz="1800" dirty="0" smtClean="0">
                <a:solidFill>
                  <a:srgbClr val="FF0000"/>
                </a:solidFill>
              </a:rPr>
              <a:t> _____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 В течение всего года в Индии очень </a:t>
            </a:r>
            <a:r>
              <a:rPr lang="ru-RU" sz="1800" dirty="0" smtClean="0">
                <a:solidFill>
                  <a:srgbClr val="FF0000"/>
                </a:solidFill>
              </a:rPr>
              <a:t>_____</a:t>
            </a:r>
            <a:r>
              <a:rPr lang="ru-RU" sz="1800" dirty="0" smtClean="0"/>
              <a:t>, а в </a:t>
            </a:r>
            <a:r>
              <a:rPr lang="ru-RU" sz="1800" dirty="0" smtClean="0">
                <a:solidFill>
                  <a:srgbClr val="FF0000"/>
                </a:solidFill>
              </a:rPr>
              <a:t>______</a:t>
            </a:r>
            <a:r>
              <a:rPr lang="ru-RU" sz="1800" dirty="0" smtClean="0"/>
              <a:t> и </a:t>
            </a:r>
            <a:r>
              <a:rPr lang="ru-RU" sz="1800" dirty="0" err="1" smtClean="0">
                <a:solidFill>
                  <a:srgbClr val="FF0000"/>
                </a:solidFill>
              </a:rPr>
              <a:t>_____</a:t>
            </a:r>
            <a:r>
              <a:rPr lang="ru-RU" sz="1800" dirty="0" err="1" smtClean="0"/>
              <a:t>месяце</a:t>
            </a:r>
            <a:r>
              <a:rPr lang="ru-RU" sz="1800" dirty="0" smtClean="0"/>
              <a:t> идут дожди.</a:t>
            </a:r>
          </a:p>
          <a:p>
            <a:pPr>
              <a:buNone/>
            </a:pPr>
            <a:r>
              <a:rPr lang="ru-RU" sz="1800" dirty="0" smtClean="0"/>
              <a:t>Индийцы занимались </a:t>
            </a:r>
            <a:r>
              <a:rPr lang="ru-RU" sz="1800" dirty="0" smtClean="0">
                <a:solidFill>
                  <a:srgbClr val="FF0000"/>
                </a:solidFill>
              </a:rPr>
              <a:t>________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Выращивали в Индии </a:t>
            </a:r>
            <a:r>
              <a:rPr lang="ru-RU" sz="1800" dirty="0" smtClean="0">
                <a:solidFill>
                  <a:srgbClr val="FF0000"/>
                </a:solidFill>
              </a:rPr>
              <a:t>______, ________ </a:t>
            </a:r>
            <a:r>
              <a:rPr lang="ru-RU" sz="1800" dirty="0" smtClean="0"/>
              <a:t>и</a:t>
            </a:r>
            <a:r>
              <a:rPr lang="ru-RU" sz="1800" dirty="0" smtClean="0">
                <a:solidFill>
                  <a:srgbClr val="FF0000"/>
                </a:solidFill>
              </a:rPr>
              <a:t> _________</a:t>
            </a:r>
            <a:r>
              <a:rPr lang="ru-RU" sz="1800" dirty="0" smtClean="0"/>
              <a:t>. </a:t>
            </a:r>
          </a:p>
          <a:p>
            <a:pPr>
              <a:buNone/>
            </a:pPr>
            <a:r>
              <a:rPr lang="ru-RU" sz="1800" dirty="0" smtClean="0"/>
              <a:t>Индийцы почитали животных: </a:t>
            </a:r>
            <a:r>
              <a:rPr lang="ru-RU" sz="1800" dirty="0" smtClean="0">
                <a:solidFill>
                  <a:srgbClr val="FF0000"/>
                </a:solidFill>
              </a:rPr>
              <a:t>_______, ______, ______</a:t>
            </a:r>
            <a:r>
              <a:rPr lang="ru-RU" sz="1800" dirty="0" smtClean="0"/>
              <a:t>, священной считалась </a:t>
            </a:r>
            <a:r>
              <a:rPr lang="ru-RU" sz="1800" dirty="0" smtClean="0">
                <a:solidFill>
                  <a:srgbClr val="FF0000"/>
                </a:solidFill>
              </a:rPr>
              <a:t>_________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Все люди в Индии делились на 4 касты: 1</a:t>
            </a:r>
            <a:r>
              <a:rPr lang="ru-RU" sz="1800" dirty="0" smtClean="0">
                <a:solidFill>
                  <a:srgbClr val="FF0000"/>
                </a:solidFill>
              </a:rPr>
              <a:t>_____________, </a:t>
            </a:r>
            <a:r>
              <a:rPr lang="ru-RU" sz="1800" dirty="0" smtClean="0"/>
              <a:t>2_</a:t>
            </a:r>
            <a:r>
              <a:rPr lang="ru-RU" sz="1800" dirty="0" smtClean="0">
                <a:solidFill>
                  <a:srgbClr val="FF0000"/>
                </a:solidFill>
              </a:rPr>
              <a:t>______________,</a:t>
            </a:r>
          </a:p>
          <a:p>
            <a:pPr>
              <a:buNone/>
            </a:pPr>
            <a:r>
              <a:rPr lang="ru-RU" sz="1800" dirty="0" smtClean="0"/>
              <a:t>3</a:t>
            </a:r>
            <a:r>
              <a:rPr lang="ru-RU" sz="1800" dirty="0" smtClean="0">
                <a:solidFill>
                  <a:srgbClr val="FF0000"/>
                </a:solidFill>
              </a:rPr>
              <a:t>____________</a:t>
            </a:r>
            <a:r>
              <a:rPr lang="ru-RU" sz="1800" dirty="0" smtClean="0"/>
              <a:t>, 4</a:t>
            </a:r>
            <a:r>
              <a:rPr lang="ru-RU" sz="1800" dirty="0" smtClean="0">
                <a:solidFill>
                  <a:srgbClr val="FF0000"/>
                </a:solidFill>
              </a:rPr>
              <a:t>______________</a:t>
            </a:r>
            <a:r>
              <a:rPr lang="ru-RU" sz="1800" dirty="0" smtClean="0"/>
              <a:t>. А </a:t>
            </a:r>
            <a:r>
              <a:rPr lang="ru-RU" sz="1800" dirty="0" smtClean="0">
                <a:solidFill>
                  <a:srgbClr val="FF0000"/>
                </a:solidFill>
              </a:rPr>
              <a:t>_______________</a:t>
            </a:r>
            <a:r>
              <a:rPr lang="ru-RU" sz="1800" dirty="0" smtClean="0"/>
              <a:t> не входили ни в какую касту. </a:t>
            </a:r>
          </a:p>
          <a:p>
            <a:r>
              <a:rPr lang="ru-RU" sz="1800" dirty="0" smtClean="0"/>
              <a:t>Люди не могли переходить из касты в касту, потому </a:t>
            </a:r>
            <a:r>
              <a:rPr lang="ru-RU" sz="1800" dirty="0" err="1" smtClean="0"/>
              <a:t>что</a:t>
            </a:r>
            <a:r>
              <a:rPr lang="ru-RU" sz="1800" dirty="0" err="1" smtClean="0">
                <a:solidFill>
                  <a:srgbClr val="FF0000"/>
                </a:solidFill>
              </a:rPr>
              <a:t>______________________________________________________</a:t>
            </a:r>
            <a:endParaRPr lang="ru-RU" sz="1800" dirty="0" smtClean="0">
              <a:solidFill>
                <a:srgbClr val="FF0000"/>
              </a:solidFill>
            </a:endParaRPr>
          </a:p>
          <a:p>
            <a:r>
              <a:rPr lang="ru-RU" sz="1800" dirty="0" smtClean="0"/>
              <a:t>Будда- основатель </a:t>
            </a:r>
            <a:r>
              <a:rPr lang="ru-RU" sz="1800" dirty="0" err="1" smtClean="0"/>
              <a:t>религии</a:t>
            </a:r>
            <a:r>
              <a:rPr lang="ru-RU" sz="1800" dirty="0" err="1" smtClean="0">
                <a:solidFill>
                  <a:srgbClr val="FF0000"/>
                </a:solidFill>
              </a:rPr>
              <a:t>____________________</a:t>
            </a:r>
            <a:r>
              <a:rPr lang="ru-RU" sz="1800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ru-RU" sz="1800" b="1" dirty="0" smtClean="0"/>
              <a:t>Древняя Индия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Индия расположена на полуострове </a:t>
            </a:r>
            <a:r>
              <a:rPr lang="ru-RU" sz="1800" dirty="0" smtClean="0">
                <a:solidFill>
                  <a:srgbClr val="FF0000"/>
                </a:solidFill>
              </a:rPr>
              <a:t>Индостан.</a:t>
            </a:r>
          </a:p>
          <a:p>
            <a:pPr>
              <a:buNone/>
            </a:pPr>
            <a:r>
              <a:rPr lang="ru-RU" sz="1800" dirty="0" smtClean="0"/>
              <a:t>На севере Индии горы   </a:t>
            </a:r>
            <a:r>
              <a:rPr lang="ru-RU" sz="1800" dirty="0" smtClean="0">
                <a:solidFill>
                  <a:srgbClr val="FF0000"/>
                </a:solidFill>
              </a:rPr>
              <a:t>Гималаи  </a:t>
            </a:r>
            <a:r>
              <a:rPr lang="ru-RU" sz="1800" dirty="0" smtClean="0"/>
              <a:t>   служат границей. </a:t>
            </a:r>
          </a:p>
          <a:p>
            <a:pPr>
              <a:buNone/>
            </a:pPr>
            <a:r>
              <a:rPr lang="ru-RU" sz="1800" dirty="0" smtClean="0"/>
              <a:t>По территории Индии протекают две главные реки </a:t>
            </a:r>
            <a:r>
              <a:rPr lang="ru-RU" sz="1800" dirty="0" smtClean="0">
                <a:solidFill>
                  <a:srgbClr val="FF0000"/>
                </a:solidFill>
              </a:rPr>
              <a:t>ИНД </a:t>
            </a:r>
            <a:r>
              <a:rPr lang="ru-RU" sz="1800" dirty="0" smtClean="0"/>
              <a:t>и</a:t>
            </a:r>
            <a:r>
              <a:rPr lang="ru-RU" sz="1800" dirty="0" smtClean="0">
                <a:solidFill>
                  <a:srgbClr val="FF0000"/>
                </a:solidFill>
              </a:rPr>
              <a:t> ГАНГ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 В течение всего года в Индии очень </a:t>
            </a:r>
            <a:r>
              <a:rPr lang="ru-RU" sz="1800" dirty="0" smtClean="0">
                <a:solidFill>
                  <a:srgbClr val="FF0000"/>
                </a:solidFill>
              </a:rPr>
              <a:t>_____</a:t>
            </a:r>
            <a:r>
              <a:rPr lang="ru-RU" sz="1800" dirty="0" smtClean="0"/>
              <a:t>, а в </a:t>
            </a:r>
            <a:r>
              <a:rPr lang="ru-RU" sz="1800" dirty="0" smtClean="0">
                <a:solidFill>
                  <a:srgbClr val="FF0000"/>
                </a:solidFill>
              </a:rPr>
              <a:t>______</a:t>
            </a:r>
            <a:r>
              <a:rPr lang="ru-RU" sz="1800" dirty="0" smtClean="0"/>
              <a:t> и </a:t>
            </a:r>
            <a:r>
              <a:rPr lang="ru-RU" sz="1800" dirty="0" err="1" smtClean="0">
                <a:solidFill>
                  <a:srgbClr val="FF0000"/>
                </a:solidFill>
              </a:rPr>
              <a:t>_____</a:t>
            </a:r>
            <a:r>
              <a:rPr lang="ru-RU" sz="1800" dirty="0" err="1" smtClean="0"/>
              <a:t>месяце</a:t>
            </a:r>
            <a:r>
              <a:rPr lang="ru-RU" sz="1800" dirty="0" smtClean="0"/>
              <a:t> идут дожди.</a:t>
            </a:r>
          </a:p>
          <a:p>
            <a:pPr>
              <a:buNone/>
            </a:pPr>
            <a:r>
              <a:rPr lang="ru-RU" sz="1800" dirty="0" smtClean="0"/>
              <a:t>Индийцы занимались </a:t>
            </a:r>
            <a:r>
              <a:rPr lang="ru-RU" sz="1800" dirty="0" smtClean="0">
                <a:solidFill>
                  <a:srgbClr val="FF0000"/>
                </a:solidFill>
              </a:rPr>
              <a:t>________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Выращивали в Индии </a:t>
            </a:r>
            <a:r>
              <a:rPr lang="ru-RU" sz="1800" dirty="0" smtClean="0">
                <a:solidFill>
                  <a:srgbClr val="FF0000"/>
                </a:solidFill>
              </a:rPr>
              <a:t>______, ________ </a:t>
            </a:r>
            <a:r>
              <a:rPr lang="ru-RU" sz="1800" dirty="0" smtClean="0"/>
              <a:t>и</a:t>
            </a:r>
            <a:r>
              <a:rPr lang="ru-RU" sz="1800" dirty="0" smtClean="0">
                <a:solidFill>
                  <a:srgbClr val="FF0000"/>
                </a:solidFill>
              </a:rPr>
              <a:t> _________</a:t>
            </a:r>
            <a:r>
              <a:rPr lang="ru-RU" sz="1800" dirty="0" smtClean="0"/>
              <a:t>. </a:t>
            </a:r>
          </a:p>
          <a:p>
            <a:pPr>
              <a:buNone/>
            </a:pPr>
            <a:r>
              <a:rPr lang="ru-RU" sz="1800" dirty="0" smtClean="0"/>
              <a:t>Индийцы почитали животных: </a:t>
            </a:r>
            <a:r>
              <a:rPr lang="ru-RU" sz="1800" dirty="0" smtClean="0">
                <a:solidFill>
                  <a:srgbClr val="FF0000"/>
                </a:solidFill>
              </a:rPr>
              <a:t>_______, ______, ______</a:t>
            </a:r>
            <a:r>
              <a:rPr lang="ru-RU" sz="1800" dirty="0" smtClean="0"/>
              <a:t>, священной считалась </a:t>
            </a:r>
            <a:r>
              <a:rPr lang="ru-RU" sz="1800" dirty="0" smtClean="0">
                <a:solidFill>
                  <a:srgbClr val="FF0000"/>
                </a:solidFill>
              </a:rPr>
              <a:t>_________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Все люди в Индии делились на 4 касты: 1</a:t>
            </a:r>
            <a:r>
              <a:rPr lang="ru-RU" sz="1800" dirty="0" smtClean="0">
                <a:solidFill>
                  <a:srgbClr val="FF0000"/>
                </a:solidFill>
              </a:rPr>
              <a:t>_____________, </a:t>
            </a:r>
            <a:r>
              <a:rPr lang="ru-RU" sz="1800" dirty="0" smtClean="0"/>
              <a:t>2_</a:t>
            </a:r>
            <a:r>
              <a:rPr lang="ru-RU" sz="1800" dirty="0" smtClean="0">
                <a:solidFill>
                  <a:srgbClr val="FF0000"/>
                </a:solidFill>
              </a:rPr>
              <a:t>______________,</a:t>
            </a:r>
          </a:p>
          <a:p>
            <a:pPr>
              <a:buNone/>
            </a:pPr>
            <a:r>
              <a:rPr lang="ru-RU" sz="1800" dirty="0" smtClean="0"/>
              <a:t>3</a:t>
            </a:r>
            <a:r>
              <a:rPr lang="ru-RU" sz="1800" dirty="0" smtClean="0">
                <a:solidFill>
                  <a:srgbClr val="FF0000"/>
                </a:solidFill>
              </a:rPr>
              <a:t>____________</a:t>
            </a:r>
            <a:r>
              <a:rPr lang="ru-RU" sz="1800" dirty="0" smtClean="0"/>
              <a:t>, 4</a:t>
            </a:r>
            <a:r>
              <a:rPr lang="ru-RU" sz="1800" dirty="0" smtClean="0">
                <a:solidFill>
                  <a:srgbClr val="FF0000"/>
                </a:solidFill>
              </a:rPr>
              <a:t>______________</a:t>
            </a:r>
            <a:r>
              <a:rPr lang="ru-RU" sz="1800" dirty="0" smtClean="0"/>
              <a:t>. А </a:t>
            </a:r>
            <a:r>
              <a:rPr lang="ru-RU" sz="1800" dirty="0" smtClean="0">
                <a:solidFill>
                  <a:srgbClr val="FF0000"/>
                </a:solidFill>
              </a:rPr>
              <a:t>_______________</a:t>
            </a:r>
            <a:r>
              <a:rPr lang="ru-RU" sz="1800" dirty="0" smtClean="0"/>
              <a:t> не входили ни в какую касту. </a:t>
            </a:r>
          </a:p>
          <a:p>
            <a:r>
              <a:rPr lang="ru-RU" sz="1800" dirty="0" smtClean="0"/>
              <a:t>Люди не могли переходить из касты в касту, потому </a:t>
            </a:r>
            <a:r>
              <a:rPr lang="ru-RU" sz="1800" dirty="0" err="1" smtClean="0"/>
              <a:t>что</a:t>
            </a:r>
            <a:r>
              <a:rPr lang="ru-RU" sz="1800" dirty="0" err="1" smtClean="0">
                <a:solidFill>
                  <a:srgbClr val="FF0000"/>
                </a:solidFill>
              </a:rPr>
              <a:t>______________________________________________________</a:t>
            </a:r>
            <a:endParaRPr lang="ru-RU" sz="1800" dirty="0" smtClean="0">
              <a:solidFill>
                <a:srgbClr val="FF0000"/>
              </a:solidFill>
            </a:endParaRPr>
          </a:p>
          <a:p>
            <a:r>
              <a:rPr lang="ru-RU" sz="1800" dirty="0" smtClean="0"/>
              <a:t>Будда- основатель </a:t>
            </a:r>
            <a:r>
              <a:rPr lang="ru-RU" sz="1800" dirty="0" err="1" smtClean="0"/>
              <a:t>религии</a:t>
            </a:r>
            <a:r>
              <a:rPr lang="ru-RU" sz="1800" dirty="0" err="1" smtClean="0">
                <a:solidFill>
                  <a:srgbClr val="FF0000"/>
                </a:solidFill>
              </a:rPr>
              <a:t>____________________</a:t>
            </a:r>
            <a:r>
              <a:rPr lang="ru-RU" sz="1800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ru-RU" sz="1800" b="1" dirty="0" smtClean="0"/>
              <a:t>Древняя Индия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Индия расположена на полуострове </a:t>
            </a:r>
            <a:r>
              <a:rPr lang="ru-RU" sz="1800" dirty="0" smtClean="0">
                <a:solidFill>
                  <a:srgbClr val="FF0000"/>
                </a:solidFill>
              </a:rPr>
              <a:t>Индостан.</a:t>
            </a:r>
          </a:p>
          <a:p>
            <a:pPr>
              <a:buNone/>
            </a:pPr>
            <a:r>
              <a:rPr lang="ru-RU" sz="1800" dirty="0" smtClean="0"/>
              <a:t>На севере Индии горы   </a:t>
            </a:r>
            <a:r>
              <a:rPr lang="ru-RU" sz="1800" dirty="0" smtClean="0">
                <a:solidFill>
                  <a:srgbClr val="FF0000"/>
                </a:solidFill>
              </a:rPr>
              <a:t>Гималаи  </a:t>
            </a:r>
            <a:r>
              <a:rPr lang="ru-RU" sz="1800" dirty="0" smtClean="0"/>
              <a:t>   служат границей. </a:t>
            </a:r>
          </a:p>
          <a:p>
            <a:pPr>
              <a:buNone/>
            </a:pPr>
            <a:r>
              <a:rPr lang="ru-RU" sz="1800" dirty="0" smtClean="0"/>
              <a:t>По территории Индии протекают две главные реки </a:t>
            </a:r>
            <a:r>
              <a:rPr lang="ru-RU" sz="1800" dirty="0" smtClean="0">
                <a:solidFill>
                  <a:srgbClr val="FF0000"/>
                </a:solidFill>
              </a:rPr>
              <a:t>ИНД </a:t>
            </a:r>
            <a:r>
              <a:rPr lang="ru-RU" sz="1800" dirty="0" smtClean="0"/>
              <a:t>и</a:t>
            </a:r>
            <a:r>
              <a:rPr lang="ru-RU" sz="1800" dirty="0" smtClean="0">
                <a:solidFill>
                  <a:srgbClr val="FF0000"/>
                </a:solidFill>
              </a:rPr>
              <a:t> ГАНГ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 В течение всего года в Индии очень </a:t>
            </a:r>
            <a:r>
              <a:rPr lang="ru-RU" sz="1800" dirty="0" smtClean="0">
                <a:solidFill>
                  <a:srgbClr val="FF0000"/>
                </a:solidFill>
              </a:rPr>
              <a:t>ЖАРКО</a:t>
            </a:r>
            <a:r>
              <a:rPr lang="ru-RU" sz="1800" dirty="0" smtClean="0"/>
              <a:t>, а в </a:t>
            </a:r>
            <a:r>
              <a:rPr lang="ru-RU" sz="1800" dirty="0" smtClean="0">
                <a:solidFill>
                  <a:srgbClr val="FF0000"/>
                </a:solidFill>
              </a:rPr>
              <a:t>ИЮЛЕ</a:t>
            </a:r>
            <a:r>
              <a:rPr lang="ru-RU" sz="1800" dirty="0" smtClean="0"/>
              <a:t> и </a:t>
            </a:r>
            <a:r>
              <a:rPr lang="ru-RU" sz="1800" dirty="0" err="1" smtClean="0">
                <a:solidFill>
                  <a:srgbClr val="FF0000"/>
                </a:solidFill>
              </a:rPr>
              <a:t>АВГУСТЕ</a:t>
            </a:r>
            <a:r>
              <a:rPr lang="ru-RU" sz="1800" dirty="0" err="1" smtClean="0"/>
              <a:t>месяце</a:t>
            </a:r>
            <a:r>
              <a:rPr lang="ru-RU" sz="1800" dirty="0" smtClean="0"/>
              <a:t> идут дожди.</a:t>
            </a:r>
          </a:p>
          <a:p>
            <a:pPr>
              <a:buNone/>
            </a:pPr>
            <a:r>
              <a:rPr lang="ru-RU" sz="1800" dirty="0" smtClean="0"/>
              <a:t>Индийцы занимались </a:t>
            </a:r>
            <a:r>
              <a:rPr lang="ru-RU" sz="1800" dirty="0" smtClean="0">
                <a:solidFill>
                  <a:srgbClr val="FF0000"/>
                </a:solidFill>
              </a:rPr>
              <a:t>________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Выращивали в Индии </a:t>
            </a:r>
            <a:r>
              <a:rPr lang="ru-RU" sz="1800" dirty="0" smtClean="0">
                <a:solidFill>
                  <a:srgbClr val="FF0000"/>
                </a:solidFill>
              </a:rPr>
              <a:t>______, ________ </a:t>
            </a:r>
            <a:r>
              <a:rPr lang="ru-RU" sz="1800" dirty="0" smtClean="0"/>
              <a:t>и</a:t>
            </a:r>
            <a:r>
              <a:rPr lang="ru-RU" sz="1800" dirty="0" smtClean="0">
                <a:solidFill>
                  <a:srgbClr val="FF0000"/>
                </a:solidFill>
              </a:rPr>
              <a:t> _________</a:t>
            </a:r>
            <a:r>
              <a:rPr lang="ru-RU" sz="1800" dirty="0" smtClean="0"/>
              <a:t>. </a:t>
            </a:r>
          </a:p>
          <a:p>
            <a:pPr>
              <a:buNone/>
            </a:pPr>
            <a:r>
              <a:rPr lang="ru-RU" sz="1800" dirty="0" smtClean="0"/>
              <a:t>Индийцы почитали животных: </a:t>
            </a:r>
            <a:r>
              <a:rPr lang="ru-RU" sz="1800" dirty="0" smtClean="0">
                <a:solidFill>
                  <a:srgbClr val="FF0000"/>
                </a:solidFill>
              </a:rPr>
              <a:t>_______, ______, ______</a:t>
            </a:r>
            <a:r>
              <a:rPr lang="ru-RU" sz="1800" dirty="0" smtClean="0"/>
              <a:t>, священной считалась </a:t>
            </a:r>
            <a:r>
              <a:rPr lang="ru-RU" sz="1800" dirty="0" smtClean="0">
                <a:solidFill>
                  <a:srgbClr val="FF0000"/>
                </a:solidFill>
              </a:rPr>
              <a:t>_________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Все люди в Индии делились на 4 касты: 1</a:t>
            </a:r>
            <a:r>
              <a:rPr lang="ru-RU" sz="1800" dirty="0" smtClean="0">
                <a:solidFill>
                  <a:srgbClr val="FF0000"/>
                </a:solidFill>
              </a:rPr>
              <a:t>_____________, </a:t>
            </a:r>
            <a:r>
              <a:rPr lang="ru-RU" sz="1800" dirty="0" smtClean="0"/>
              <a:t>2_</a:t>
            </a:r>
            <a:r>
              <a:rPr lang="ru-RU" sz="1800" dirty="0" smtClean="0">
                <a:solidFill>
                  <a:srgbClr val="FF0000"/>
                </a:solidFill>
              </a:rPr>
              <a:t>______________,</a:t>
            </a:r>
          </a:p>
          <a:p>
            <a:pPr>
              <a:buNone/>
            </a:pPr>
            <a:r>
              <a:rPr lang="ru-RU" sz="1800" dirty="0" smtClean="0"/>
              <a:t>3</a:t>
            </a:r>
            <a:r>
              <a:rPr lang="ru-RU" sz="1800" dirty="0" smtClean="0">
                <a:solidFill>
                  <a:srgbClr val="FF0000"/>
                </a:solidFill>
              </a:rPr>
              <a:t>____________</a:t>
            </a:r>
            <a:r>
              <a:rPr lang="ru-RU" sz="1800" dirty="0" smtClean="0"/>
              <a:t>, 4</a:t>
            </a:r>
            <a:r>
              <a:rPr lang="ru-RU" sz="1800" dirty="0" smtClean="0">
                <a:solidFill>
                  <a:srgbClr val="FF0000"/>
                </a:solidFill>
              </a:rPr>
              <a:t>______________</a:t>
            </a:r>
            <a:r>
              <a:rPr lang="ru-RU" sz="1800" dirty="0" smtClean="0"/>
              <a:t>. А </a:t>
            </a:r>
            <a:r>
              <a:rPr lang="ru-RU" sz="1800" dirty="0" smtClean="0">
                <a:solidFill>
                  <a:srgbClr val="FF0000"/>
                </a:solidFill>
              </a:rPr>
              <a:t>_______________</a:t>
            </a:r>
            <a:r>
              <a:rPr lang="ru-RU" sz="1800" dirty="0" smtClean="0"/>
              <a:t> не входили ни в какую касту. </a:t>
            </a:r>
          </a:p>
          <a:p>
            <a:r>
              <a:rPr lang="ru-RU" sz="1800" dirty="0" smtClean="0"/>
              <a:t>Люди не могли переходить из касты в касту, потому </a:t>
            </a:r>
            <a:r>
              <a:rPr lang="ru-RU" sz="1800" dirty="0" err="1" smtClean="0"/>
              <a:t>что</a:t>
            </a:r>
            <a:r>
              <a:rPr lang="ru-RU" sz="1800" dirty="0" err="1" smtClean="0">
                <a:solidFill>
                  <a:srgbClr val="FF0000"/>
                </a:solidFill>
              </a:rPr>
              <a:t>______________________________________________________</a:t>
            </a:r>
            <a:endParaRPr lang="ru-RU" sz="1800" dirty="0" smtClean="0">
              <a:solidFill>
                <a:srgbClr val="FF0000"/>
              </a:solidFill>
            </a:endParaRPr>
          </a:p>
          <a:p>
            <a:r>
              <a:rPr lang="ru-RU" sz="1800" dirty="0" smtClean="0"/>
              <a:t>Будда- основатель </a:t>
            </a:r>
            <a:r>
              <a:rPr lang="ru-RU" sz="1800" dirty="0" err="1" smtClean="0"/>
              <a:t>религии</a:t>
            </a:r>
            <a:r>
              <a:rPr lang="ru-RU" sz="1800" dirty="0" err="1" smtClean="0">
                <a:solidFill>
                  <a:srgbClr val="FF0000"/>
                </a:solidFill>
              </a:rPr>
              <a:t>____________________</a:t>
            </a:r>
            <a:r>
              <a:rPr lang="ru-RU" sz="1800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ru-RU" sz="1800" b="1" dirty="0" smtClean="0"/>
              <a:t>Древняя Индия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Индия расположена на полуострове </a:t>
            </a:r>
            <a:r>
              <a:rPr lang="ru-RU" sz="1800" dirty="0" smtClean="0">
                <a:solidFill>
                  <a:srgbClr val="FF0000"/>
                </a:solidFill>
              </a:rPr>
              <a:t>Индостан.</a:t>
            </a:r>
          </a:p>
          <a:p>
            <a:pPr>
              <a:buNone/>
            </a:pPr>
            <a:r>
              <a:rPr lang="ru-RU" sz="1800" dirty="0" smtClean="0"/>
              <a:t>На севере Индии горы   </a:t>
            </a:r>
            <a:r>
              <a:rPr lang="ru-RU" sz="1800" dirty="0" smtClean="0">
                <a:solidFill>
                  <a:srgbClr val="FF0000"/>
                </a:solidFill>
              </a:rPr>
              <a:t>Гималаи  </a:t>
            </a:r>
            <a:r>
              <a:rPr lang="ru-RU" sz="1800" dirty="0" smtClean="0"/>
              <a:t>   служат границей. </a:t>
            </a:r>
          </a:p>
          <a:p>
            <a:pPr>
              <a:buNone/>
            </a:pPr>
            <a:r>
              <a:rPr lang="ru-RU" sz="1800" dirty="0" smtClean="0"/>
              <a:t>По территории Индии протекают две главные реки </a:t>
            </a:r>
            <a:r>
              <a:rPr lang="ru-RU" sz="1800" dirty="0" smtClean="0">
                <a:solidFill>
                  <a:srgbClr val="FF0000"/>
                </a:solidFill>
              </a:rPr>
              <a:t>ИНД </a:t>
            </a:r>
            <a:r>
              <a:rPr lang="ru-RU" sz="1800" dirty="0" smtClean="0"/>
              <a:t>и</a:t>
            </a:r>
            <a:r>
              <a:rPr lang="ru-RU" sz="1800" dirty="0" smtClean="0">
                <a:solidFill>
                  <a:srgbClr val="FF0000"/>
                </a:solidFill>
              </a:rPr>
              <a:t> ГАНГ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 В течение всего года в Индии очень </a:t>
            </a:r>
            <a:r>
              <a:rPr lang="ru-RU" sz="1800" dirty="0" smtClean="0">
                <a:solidFill>
                  <a:srgbClr val="FF0000"/>
                </a:solidFill>
              </a:rPr>
              <a:t>ЖАРКО</a:t>
            </a:r>
            <a:r>
              <a:rPr lang="ru-RU" sz="1800" dirty="0" smtClean="0"/>
              <a:t>, а в </a:t>
            </a:r>
            <a:r>
              <a:rPr lang="ru-RU" sz="1800" dirty="0" smtClean="0">
                <a:solidFill>
                  <a:srgbClr val="FF0000"/>
                </a:solidFill>
              </a:rPr>
              <a:t>ИЮЛЕ</a:t>
            </a:r>
            <a:r>
              <a:rPr lang="ru-RU" sz="1800" dirty="0" smtClean="0"/>
              <a:t> и </a:t>
            </a:r>
            <a:r>
              <a:rPr lang="ru-RU" sz="1800" dirty="0" smtClean="0">
                <a:solidFill>
                  <a:srgbClr val="FF0000"/>
                </a:solidFill>
              </a:rPr>
              <a:t>АВГУСТЕ </a:t>
            </a:r>
            <a:r>
              <a:rPr lang="ru-RU" sz="1800" dirty="0" smtClean="0"/>
              <a:t>месяце идут дожди.</a:t>
            </a:r>
          </a:p>
          <a:p>
            <a:pPr>
              <a:buNone/>
            </a:pPr>
            <a:r>
              <a:rPr lang="ru-RU" sz="1800" dirty="0" smtClean="0"/>
              <a:t>Индийцы занимались </a:t>
            </a:r>
            <a:r>
              <a:rPr lang="ru-RU" sz="1800" dirty="0" smtClean="0">
                <a:solidFill>
                  <a:srgbClr val="FF0000"/>
                </a:solidFill>
              </a:rPr>
              <a:t>ЗЕМЛЕДЕЛИЕМ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Выращивали в Индии </a:t>
            </a:r>
            <a:r>
              <a:rPr lang="ru-RU" sz="1800" dirty="0" smtClean="0">
                <a:solidFill>
                  <a:srgbClr val="FF0000"/>
                </a:solidFill>
              </a:rPr>
              <a:t>______, ________ </a:t>
            </a:r>
            <a:r>
              <a:rPr lang="ru-RU" sz="1800" dirty="0" smtClean="0"/>
              <a:t>и</a:t>
            </a:r>
            <a:r>
              <a:rPr lang="ru-RU" sz="1800" dirty="0" smtClean="0">
                <a:solidFill>
                  <a:srgbClr val="FF0000"/>
                </a:solidFill>
              </a:rPr>
              <a:t> _________</a:t>
            </a:r>
            <a:r>
              <a:rPr lang="ru-RU" sz="1800" dirty="0" smtClean="0"/>
              <a:t>. </a:t>
            </a:r>
          </a:p>
          <a:p>
            <a:pPr>
              <a:buNone/>
            </a:pPr>
            <a:r>
              <a:rPr lang="ru-RU" sz="1800" dirty="0" smtClean="0"/>
              <a:t>Индийцы почитали животных: </a:t>
            </a:r>
            <a:r>
              <a:rPr lang="ru-RU" sz="1800" dirty="0" smtClean="0">
                <a:solidFill>
                  <a:srgbClr val="FF0000"/>
                </a:solidFill>
              </a:rPr>
              <a:t>_______, ______, ______</a:t>
            </a:r>
            <a:r>
              <a:rPr lang="ru-RU" sz="1800" dirty="0" smtClean="0"/>
              <a:t>, священной считалась </a:t>
            </a:r>
            <a:r>
              <a:rPr lang="ru-RU" sz="1800" dirty="0" smtClean="0">
                <a:solidFill>
                  <a:srgbClr val="FF0000"/>
                </a:solidFill>
              </a:rPr>
              <a:t>_________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Все люди в Индии делились на 4 касты: 1</a:t>
            </a:r>
            <a:r>
              <a:rPr lang="ru-RU" sz="1800" dirty="0" smtClean="0">
                <a:solidFill>
                  <a:srgbClr val="FF0000"/>
                </a:solidFill>
              </a:rPr>
              <a:t>_____________, </a:t>
            </a:r>
            <a:r>
              <a:rPr lang="ru-RU" sz="1800" dirty="0" smtClean="0"/>
              <a:t>2_</a:t>
            </a:r>
            <a:r>
              <a:rPr lang="ru-RU" sz="1800" dirty="0" smtClean="0">
                <a:solidFill>
                  <a:srgbClr val="FF0000"/>
                </a:solidFill>
              </a:rPr>
              <a:t>______________,</a:t>
            </a:r>
          </a:p>
          <a:p>
            <a:pPr>
              <a:buNone/>
            </a:pPr>
            <a:r>
              <a:rPr lang="ru-RU" sz="1800" dirty="0" smtClean="0"/>
              <a:t>3</a:t>
            </a:r>
            <a:r>
              <a:rPr lang="ru-RU" sz="1800" dirty="0" smtClean="0">
                <a:solidFill>
                  <a:srgbClr val="FF0000"/>
                </a:solidFill>
              </a:rPr>
              <a:t>____________</a:t>
            </a:r>
            <a:r>
              <a:rPr lang="ru-RU" sz="1800" dirty="0" smtClean="0"/>
              <a:t>, 4</a:t>
            </a:r>
            <a:r>
              <a:rPr lang="ru-RU" sz="1800" dirty="0" smtClean="0">
                <a:solidFill>
                  <a:srgbClr val="FF0000"/>
                </a:solidFill>
              </a:rPr>
              <a:t>______________</a:t>
            </a:r>
            <a:r>
              <a:rPr lang="ru-RU" sz="1800" dirty="0" smtClean="0"/>
              <a:t>. А </a:t>
            </a:r>
            <a:r>
              <a:rPr lang="ru-RU" sz="1800" dirty="0" smtClean="0">
                <a:solidFill>
                  <a:srgbClr val="FF0000"/>
                </a:solidFill>
              </a:rPr>
              <a:t>_______________</a:t>
            </a:r>
            <a:r>
              <a:rPr lang="ru-RU" sz="1800" dirty="0" smtClean="0"/>
              <a:t> не входили ни в какую касту. </a:t>
            </a:r>
          </a:p>
          <a:p>
            <a:r>
              <a:rPr lang="ru-RU" sz="1800" dirty="0" smtClean="0"/>
              <a:t>Люди не могли переходить из касты в касту, потому </a:t>
            </a:r>
            <a:r>
              <a:rPr lang="ru-RU" sz="1800" dirty="0" err="1" smtClean="0"/>
              <a:t>что</a:t>
            </a:r>
            <a:r>
              <a:rPr lang="ru-RU" sz="1800" dirty="0" err="1" smtClean="0">
                <a:solidFill>
                  <a:srgbClr val="FF0000"/>
                </a:solidFill>
              </a:rPr>
              <a:t>______________________________________________________</a:t>
            </a:r>
            <a:endParaRPr lang="ru-RU" sz="1800" dirty="0" smtClean="0">
              <a:solidFill>
                <a:srgbClr val="FF0000"/>
              </a:solidFill>
            </a:endParaRPr>
          </a:p>
          <a:p>
            <a:r>
              <a:rPr lang="ru-RU" sz="1800" dirty="0" smtClean="0"/>
              <a:t>Будда- основатель </a:t>
            </a:r>
            <a:r>
              <a:rPr lang="ru-RU" sz="1800" dirty="0" err="1" smtClean="0"/>
              <a:t>религии</a:t>
            </a:r>
            <a:r>
              <a:rPr lang="ru-RU" sz="1800" dirty="0" err="1" smtClean="0">
                <a:solidFill>
                  <a:srgbClr val="FF0000"/>
                </a:solidFill>
              </a:rPr>
              <a:t>____________________</a:t>
            </a:r>
            <a:r>
              <a:rPr lang="ru-RU" sz="1800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ru-RU" sz="1800" b="1" dirty="0" smtClean="0"/>
              <a:t>Древняя Индия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Индия расположена на полуострове </a:t>
            </a:r>
            <a:r>
              <a:rPr lang="ru-RU" sz="1800" dirty="0" smtClean="0">
                <a:solidFill>
                  <a:srgbClr val="FF0000"/>
                </a:solidFill>
              </a:rPr>
              <a:t>Индостан.</a:t>
            </a:r>
          </a:p>
          <a:p>
            <a:pPr>
              <a:buNone/>
            </a:pPr>
            <a:r>
              <a:rPr lang="ru-RU" sz="1800" dirty="0" smtClean="0"/>
              <a:t>На севере Индии горы   </a:t>
            </a:r>
            <a:r>
              <a:rPr lang="ru-RU" sz="1800" dirty="0" smtClean="0">
                <a:solidFill>
                  <a:srgbClr val="FF0000"/>
                </a:solidFill>
              </a:rPr>
              <a:t>Гималаи  </a:t>
            </a:r>
            <a:r>
              <a:rPr lang="ru-RU" sz="1800" dirty="0" smtClean="0"/>
              <a:t>   служат границей. </a:t>
            </a:r>
          </a:p>
          <a:p>
            <a:pPr>
              <a:buNone/>
            </a:pPr>
            <a:r>
              <a:rPr lang="ru-RU" sz="1800" dirty="0" smtClean="0"/>
              <a:t>По территории Индии протекают две главные реки </a:t>
            </a:r>
            <a:r>
              <a:rPr lang="ru-RU" sz="1800" dirty="0" smtClean="0">
                <a:solidFill>
                  <a:srgbClr val="FF0000"/>
                </a:solidFill>
              </a:rPr>
              <a:t>ИНД </a:t>
            </a:r>
            <a:r>
              <a:rPr lang="ru-RU" sz="1800" dirty="0" smtClean="0"/>
              <a:t>и</a:t>
            </a:r>
            <a:r>
              <a:rPr lang="ru-RU" sz="1800" dirty="0" smtClean="0">
                <a:solidFill>
                  <a:srgbClr val="FF0000"/>
                </a:solidFill>
              </a:rPr>
              <a:t> ГАНГ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 В течение всего года в Индии очень </a:t>
            </a:r>
            <a:r>
              <a:rPr lang="ru-RU" sz="1800" dirty="0" smtClean="0">
                <a:solidFill>
                  <a:srgbClr val="FF0000"/>
                </a:solidFill>
              </a:rPr>
              <a:t>ЖАРКО</a:t>
            </a:r>
            <a:r>
              <a:rPr lang="ru-RU" sz="1800" dirty="0" smtClean="0"/>
              <a:t>, а в </a:t>
            </a:r>
            <a:r>
              <a:rPr lang="ru-RU" sz="1800" dirty="0" smtClean="0">
                <a:solidFill>
                  <a:srgbClr val="FF0000"/>
                </a:solidFill>
              </a:rPr>
              <a:t>ИЮЛЕ</a:t>
            </a:r>
            <a:r>
              <a:rPr lang="ru-RU" sz="1800" dirty="0" smtClean="0"/>
              <a:t> и </a:t>
            </a:r>
            <a:r>
              <a:rPr lang="ru-RU" sz="1800" dirty="0" smtClean="0">
                <a:solidFill>
                  <a:srgbClr val="FF0000"/>
                </a:solidFill>
              </a:rPr>
              <a:t>АВГУСТЕ </a:t>
            </a:r>
            <a:r>
              <a:rPr lang="ru-RU" sz="1800" dirty="0" smtClean="0"/>
              <a:t>месяце идут дожди.</a:t>
            </a:r>
          </a:p>
          <a:p>
            <a:pPr>
              <a:buNone/>
            </a:pPr>
            <a:r>
              <a:rPr lang="ru-RU" sz="1800" dirty="0" smtClean="0"/>
              <a:t>Индийцы занимались </a:t>
            </a:r>
            <a:r>
              <a:rPr lang="ru-RU" sz="1800" dirty="0" smtClean="0">
                <a:solidFill>
                  <a:srgbClr val="FF0000"/>
                </a:solidFill>
              </a:rPr>
              <a:t>ЗЕМЛЕДЕЛИЕМ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Выращивали в Индии </a:t>
            </a:r>
            <a:r>
              <a:rPr lang="ru-RU" sz="1800" dirty="0" smtClean="0">
                <a:solidFill>
                  <a:srgbClr val="FF0000"/>
                </a:solidFill>
              </a:rPr>
              <a:t>РИС, САХАРНЫЙ ТРОСТНИК </a:t>
            </a:r>
            <a:r>
              <a:rPr lang="ru-RU" sz="1800" dirty="0" smtClean="0"/>
              <a:t>и</a:t>
            </a:r>
            <a:r>
              <a:rPr lang="ru-RU" sz="1800" dirty="0" smtClean="0">
                <a:solidFill>
                  <a:srgbClr val="FF0000"/>
                </a:solidFill>
              </a:rPr>
              <a:t> ХЛОПЧАТНИК</a:t>
            </a:r>
            <a:r>
              <a:rPr lang="ru-RU" sz="1800" dirty="0" smtClean="0"/>
              <a:t>. </a:t>
            </a:r>
          </a:p>
          <a:p>
            <a:pPr>
              <a:buNone/>
            </a:pPr>
            <a:r>
              <a:rPr lang="ru-RU" sz="1800" dirty="0" smtClean="0"/>
              <a:t>Индийцы почитали животных: </a:t>
            </a:r>
            <a:r>
              <a:rPr lang="ru-RU" sz="1800" dirty="0" smtClean="0">
                <a:solidFill>
                  <a:srgbClr val="FF0000"/>
                </a:solidFill>
              </a:rPr>
              <a:t>_______, ______, ______</a:t>
            </a:r>
            <a:r>
              <a:rPr lang="ru-RU" sz="1800" dirty="0" smtClean="0"/>
              <a:t>, священной считалась </a:t>
            </a:r>
            <a:r>
              <a:rPr lang="ru-RU" sz="1800" dirty="0" smtClean="0">
                <a:solidFill>
                  <a:srgbClr val="FF0000"/>
                </a:solidFill>
              </a:rPr>
              <a:t>_________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Все люди в Индии делились на 4 касты: 1</a:t>
            </a:r>
            <a:r>
              <a:rPr lang="ru-RU" sz="1800" dirty="0" smtClean="0">
                <a:solidFill>
                  <a:srgbClr val="FF0000"/>
                </a:solidFill>
              </a:rPr>
              <a:t>_____________, </a:t>
            </a:r>
            <a:r>
              <a:rPr lang="ru-RU" sz="1800" dirty="0" smtClean="0"/>
              <a:t>2_</a:t>
            </a:r>
            <a:r>
              <a:rPr lang="ru-RU" sz="1800" dirty="0" smtClean="0">
                <a:solidFill>
                  <a:srgbClr val="FF0000"/>
                </a:solidFill>
              </a:rPr>
              <a:t>______________,</a:t>
            </a:r>
          </a:p>
          <a:p>
            <a:pPr>
              <a:buNone/>
            </a:pPr>
            <a:r>
              <a:rPr lang="ru-RU" sz="1800" dirty="0" smtClean="0"/>
              <a:t>3</a:t>
            </a:r>
            <a:r>
              <a:rPr lang="ru-RU" sz="1800" dirty="0" smtClean="0">
                <a:solidFill>
                  <a:srgbClr val="FF0000"/>
                </a:solidFill>
              </a:rPr>
              <a:t>____________</a:t>
            </a:r>
            <a:r>
              <a:rPr lang="ru-RU" sz="1800" dirty="0" smtClean="0"/>
              <a:t>, 4</a:t>
            </a:r>
            <a:r>
              <a:rPr lang="ru-RU" sz="1800" dirty="0" smtClean="0">
                <a:solidFill>
                  <a:srgbClr val="FF0000"/>
                </a:solidFill>
              </a:rPr>
              <a:t>______________</a:t>
            </a:r>
            <a:r>
              <a:rPr lang="ru-RU" sz="1800" dirty="0" smtClean="0"/>
              <a:t>. А </a:t>
            </a:r>
            <a:r>
              <a:rPr lang="ru-RU" sz="1800" dirty="0" smtClean="0">
                <a:solidFill>
                  <a:srgbClr val="FF0000"/>
                </a:solidFill>
              </a:rPr>
              <a:t>_______________</a:t>
            </a:r>
            <a:r>
              <a:rPr lang="ru-RU" sz="1800" dirty="0" smtClean="0"/>
              <a:t> не входили ни в какую касту. </a:t>
            </a:r>
          </a:p>
          <a:p>
            <a:r>
              <a:rPr lang="ru-RU" sz="1800" dirty="0" smtClean="0"/>
              <a:t>Люди не могли переходить из касты в касту, потому </a:t>
            </a:r>
            <a:r>
              <a:rPr lang="ru-RU" sz="1800" dirty="0" err="1" smtClean="0"/>
              <a:t>что</a:t>
            </a:r>
            <a:r>
              <a:rPr lang="ru-RU" sz="1800" dirty="0" err="1" smtClean="0">
                <a:solidFill>
                  <a:srgbClr val="FF0000"/>
                </a:solidFill>
              </a:rPr>
              <a:t>______________________________________________________</a:t>
            </a:r>
            <a:endParaRPr lang="ru-RU" sz="1800" dirty="0" smtClean="0">
              <a:solidFill>
                <a:srgbClr val="FF0000"/>
              </a:solidFill>
            </a:endParaRPr>
          </a:p>
          <a:p>
            <a:r>
              <a:rPr lang="ru-RU" sz="1800" dirty="0" smtClean="0"/>
              <a:t>Будда- основатель </a:t>
            </a:r>
            <a:r>
              <a:rPr lang="ru-RU" sz="1800" dirty="0" err="1" smtClean="0"/>
              <a:t>религии</a:t>
            </a:r>
            <a:r>
              <a:rPr lang="ru-RU" sz="1800" dirty="0" err="1" smtClean="0">
                <a:solidFill>
                  <a:srgbClr val="FF0000"/>
                </a:solidFill>
              </a:rPr>
              <a:t>____________________</a:t>
            </a:r>
            <a:r>
              <a:rPr lang="ru-RU" sz="1800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елено-голубой">
  <a:themeElements>
    <a:clrScheme name="Зелено-голубой 1">
      <a:dk1>
        <a:srgbClr val="003B3B"/>
      </a:dk1>
      <a:lt1>
        <a:srgbClr val="FFFFFF"/>
      </a:lt1>
      <a:dk2>
        <a:srgbClr val="00B7A5"/>
      </a:dk2>
      <a:lt2>
        <a:srgbClr val="FF99CC"/>
      </a:lt2>
      <a:accent1>
        <a:srgbClr val="FF9900"/>
      </a:accent1>
      <a:accent2>
        <a:srgbClr val="CC66FF"/>
      </a:accent2>
      <a:accent3>
        <a:srgbClr val="AAD8CF"/>
      </a:accent3>
      <a:accent4>
        <a:srgbClr val="DADADA"/>
      </a:accent4>
      <a:accent5>
        <a:srgbClr val="FFCAAA"/>
      </a:accent5>
      <a:accent6>
        <a:srgbClr val="B95CE7"/>
      </a:accent6>
      <a:hlink>
        <a:srgbClr val="D60093"/>
      </a:hlink>
      <a:folHlink>
        <a:srgbClr val="66FFFF"/>
      </a:folHlink>
    </a:clrScheme>
    <a:fontScheme name="Зелено-голубой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Cyr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Cyr" charset="-52"/>
          </a:defRPr>
        </a:defPPr>
      </a:lstStyle>
    </a:lnDef>
  </a:objectDefaults>
  <a:extraClrSchemeLst>
    <a:extraClrScheme>
      <a:clrScheme name="Зелено-голубой 1">
        <a:dk1>
          <a:srgbClr val="003B3B"/>
        </a:dk1>
        <a:lt1>
          <a:srgbClr val="FFFFFF"/>
        </a:lt1>
        <a:dk2>
          <a:srgbClr val="00B7A5"/>
        </a:dk2>
        <a:lt2>
          <a:srgbClr val="FF99CC"/>
        </a:lt2>
        <a:accent1>
          <a:srgbClr val="FF9900"/>
        </a:accent1>
        <a:accent2>
          <a:srgbClr val="CC66FF"/>
        </a:accent2>
        <a:accent3>
          <a:srgbClr val="AAD8CF"/>
        </a:accent3>
        <a:accent4>
          <a:srgbClr val="DADADA"/>
        </a:accent4>
        <a:accent5>
          <a:srgbClr val="FFCAAA"/>
        </a:accent5>
        <a:accent6>
          <a:srgbClr val="B95CE7"/>
        </a:accent6>
        <a:hlink>
          <a:srgbClr val="D60093"/>
        </a:hlink>
        <a:folHlink>
          <a:srgbClr val="66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елено-голубой 2">
        <a:dk1>
          <a:srgbClr val="000000"/>
        </a:dk1>
        <a:lt1>
          <a:srgbClr val="FFFFFF"/>
        </a:lt1>
        <a:dk2>
          <a:srgbClr val="006699"/>
        </a:dk2>
        <a:lt2>
          <a:srgbClr val="99D0D6"/>
        </a:lt2>
        <a:accent1>
          <a:srgbClr val="3399FF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2DB92D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елено-голубой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39393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C:\MSOffice\Шаблоны\Дизайны презентаций\Зелено-голубой.pot</Template>
  <TotalTime>1292</TotalTime>
  <Words>1459</Words>
  <Application>Microsoft Office PowerPoint</Application>
  <PresentationFormat>Экран (4:3)</PresentationFormat>
  <Paragraphs>211</Paragraphs>
  <Slides>32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Зелено-голубой</vt:lpstr>
      <vt:lpstr>Лист</vt:lpstr>
      <vt:lpstr>Слайд 1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Индийские касты</vt:lpstr>
      <vt:lpstr>Каста – группа людей, обладающая определенными правами и обязанностями.</vt:lpstr>
      <vt:lpstr>КАСТЫ В ИНДИИ</vt:lpstr>
      <vt:lpstr>      Почему люди не могли переходить из касты в касту?</vt:lpstr>
      <vt:lpstr>Слайд 15</vt:lpstr>
      <vt:lpstr>Легенда о происхождении каст</vt:lpstr>
      <vt:lpstr>Брахман  </vt:lpstr>
      <vt:lpstr>Брахман  </vt:lpstr>
      <vt:lpstr>Брахман  </vt:lpstr>
      <vt:lpstr>Воины</vt:lpstr>
      <vt:lpstr>Воины</vt:lpstr>
      <vt:lpstr>Земледельцы</vt:lpstr>
      <vt:lpstr>Земледельцы</vt:lpstr>
      <vt:lpstr>Слуги</vt:lpstr>
      <vt:lpstr>Неприкасаемые</vt:lpstr>
      <vt:lpstr>БУДДИЗМ</vt:lpstr>
      <vt:lpstr>Буддизм-</vt:lpstr>
      <vt:lpstr>Слайд 28</vt:lpstr>
      <vt:lpstr>Во «Всеобщей декларации прав человека» сказано: </vt:lpstr>
      <vt:lpstr>Слайд 30</vt:lpstr>
      <vt:lpstr>Домашнее задание</vt:lpstr>
      <vt:lpstr>Слайд 32</vt:lpstr>
    </vt:vector>
  </TitlesOfParts>
  <Company>ШКОЛА 46 ЮЗАО МОСКВА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КАСТЫ В ДРЕВНЕЙ ИНДИИ</dc:title>
  <dc:creator>ЧЕРНОВ АЛЕКСЕЙ</dc:creator>
  <cp:lastModifiedBy>пользователь</cp:lastModifiedBy>
  <cp:revision>45</cp:revision>
  <dcterms:created xsi:type="dcterms:W3CDTF">1998-01-13T07:06:29Z</dcterms:created>
  <dcterms:modified xsi:type="dcterms:W3CDTF">2019-12-26T18:10:27Z</dcterms:modified>
</cp:coreProperties>
</file>