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69" r:id="rId2"/>
    <p:sldId id="301" r:id="rId3"/>
    <p:sldId id="303" r:id="rId4"/>
    <p:sldId id="308" r:id="rId5"/>
    <p:sldId id="307" r:id="rId6"/>
    <p:sldId id="312" r:id="rId7"/>
    <p:sldId id="309" r:id="rId8"/>
    <p:sldId id="310" r:id="rId9"/>
    <p:sldId id="280" r:id="rId10"/>
    <p:sldId id="281" r:id="rId11"/>
    <p:sldId id="267" r:id="rId12"/>
    <p:sldId id="297" r:id="rId13"/>
    <p:sldId id="311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5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6" autoAdjust="0"/>
    <p:restoredTop sz="86380" autoAdjust="0"/>
  </p:normalViewPr>
  <p:slideViewPr>
    <p:cSldViewPr>
      <p:cViewPr>
        <p:scale>
          <a:sx n="66" d="100"/>
          <a:sy n="66" d="100"/>
        </p:scale>
        <p:origin x="-199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30D1-70CD-4402-B857-D5F9D9F1BAD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53E4C-968E-4B29-97FB-6C8432010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3E7F-346C-4719-8DA1-930E93AC1D96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!!!%20&#1054;&#1090;&#1082;&#1088;&#1099;&#1090;&#1099;&#1081;%20&#1091;&#1088;&#1086;&#1082;\&#1055;&#1088;&#1077;&#1079;&#1077;&#1085;&#1090;&#1072;&#1094;&#1080;&#1103;\&#1063;&#1072;&#1081;&#1082;&#1086;&#1074;&#1089;&#1082;&#1080;&#1081;%20&#1055;&#1077;&#1090;&#1088;%20&#1048;&#1083;&#1100;&#1080;&#1095;%20%5bclub13333245%5d%20-%20&#1042;&#1088;&#1077;&#1084;&#1077;&#1085;&#1072;%20&#1075;&#1086;&#1076;&#1072;%20-%20&#1040;&#1087;&#1088;&#1077;&#1083;&#1100;%20%20&#1055;&#1086;&#1076;&#1089;&#1085;&#1077;&#1078;&#1085;&#1080;&#1082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!!!%20&#1054;&#1090;&#1082;&#1088;&#1099;&#1090;&#1099;&#1081;%20&#1091;&#1088;&#1086;&#1082;\&#1055;&#1088;&#1077;&#1079;&#1077;&#1085;&#1090;&#1072;&#1094;&#1080;&#1103;\&#1063;&#1072;&#1081;&#1082;&#1086;&#1074;&#1089;&#1082;&#1080;&#1081;%20&#1055;&#1077;&#1090;&#1088;%20&#1048;&#1083;&#1100;&#1080;&#1095;%20%5bclub13333245%5d%20-%20&#1042;&#1088;&#1077;&#1084;&#1077;&#1085;&#1072;%20&#1075;&#1086;&#1076;&#1072;%20-%20&#1040;&#1087;&#1088;&#1077;&#1083;&#1100;%20%20&#1055;&#1086;&#1076;&#1089;&#1085;&#1077;&#1078;&#1085;&#1080;&#1082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826917" cy="693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857752" y="64291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71435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60569" y="357166"/>
            <a:ext cx="184730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57385"/>
            <a:ext cx="87849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>
                <a:solidFill>
                  <a:srgbClr val="FF0000"/>
                </a:solidFill>
                <a:latin typeface="Monotype Corsiva" pitchFamily="66" charset="0"/>
              </a:rPr>
              <a:t>Русский </a:t>
            </a:r>
            <a:r>
              <a:rPr lang="ru-RU" sz="11500" dirty="0">
                <a:solidFill>
                  <a:srgbClr val="FF0000"/>
                </a:solidFill>
                <a:latin typeface="Monotype Corsiva" pitchFamily="66" charset="0"/>
              </a:rPr>
              <a:t>язык </a:t>
            </a:r>
            <a:endParaRPr lang="ru-RU" sz="11500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941168"/>
            <a:ext cx="1559248" cy="1314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23928" y="3212976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 </a:t>
            </a:r>
            <a:r>
              <a:rPr lang="ru-RU" sz="4000" b="1" dirty="0">
                <a:solidFill>
                  <a:srgbClr val="FF0000"/>
                </a:solidFill>
              </a:rPr>
              <a:t>класс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687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7553341" y="5379538"/>
            <a:ext cx="1754356" cy="1270483"/>
            <a:chOff x="2112" y="2543"/>
            <a:chExt cx="1255" cy="1559"/>
          </a:xfrm>
        </p:grpSpPr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2160" y="3311"/>
              <a:ext cx="1207" cy="791"/>
              <a:chOff x="2880" y="2118"/>
              <a:chExt cx="1207" cy="1073"/>
            </a:xfrm>
          </p:grpSpPr>
          <p:sp>
            <p:nvSpPr>
              <p:cNvPr id="156" name="Freeform 53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7" name="Freeform 54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8" name="Freeform 55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9" name="Freeform 56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0" name="Freeform 57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1" name="Freeform 58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2" name="Freeform 59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3" name="Freeform 60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4" name="Freeform 61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5" name="Freeform 62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6" name="Freeform 63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7" name="Freeform 64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8" name="Freeform 65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9" name="Freeform 66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0" name="Freeform 67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1" name="Freeform 68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2" name="Freeform 69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3" name="Freeform 70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4" name="Freeform 71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5" name="Freeform 72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6" name="Freeform 73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7" name="Freeform 74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8" name="Freeform 75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9" name="Freeform 76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0" name="Freeform 77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1" name="Freeform 78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2" name="Freeform 79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3" name="Freeform 80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4" name="Freeform 81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5" name="Freeform 82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6" name="Freeform 83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7" name="Freeform 84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8" name="Freeform 85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9" name="Freeform 86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0" name="Freeform 87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1" name="Freeform 88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2" name="Freeform 89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3" name="Freeform 90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4" name="Freeform 91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5" name="Freeform 92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6" name="Freeform 93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7" name="Freeform 94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8" name="Freeform 95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9" name="Freeform 96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00" name="Freeform 97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8" name="Group 98"/>
            <p:cNvGrpSpPr>
              <a:grpSpLocks/>
            </p:cNvGrpSpPr>
            <p:nvPr/>
          </p:nvGrpSpPr>
          <p:grpSpPr bwMode="auto">
            <a:xfrm>
              <a:off x="2160" y="2927"/>
              <a:ext cx="1207" cy="791"/>
              <a:chOff x="2880" y="2118"/>
              <a:chExt cx="1207" cy="1073"/>
            </a:xfrm>
          </p:grpSpPr>
          <p:sp>
            <p:nvSpPr>
              <p:cNvPr id="111" name="Freeform 99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2" name="Freeform 100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3" name="Freeform 101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4" name="Freeform 102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5" name="Freeform 103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6" name="Freeform 104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7" name="Freeform 105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8" name="Freeform 106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9" name="Freeform 107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0" name="Freeform 108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1" name="Freeform 109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2" name="Freeform 110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3" name="Freeform 111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4" name="Freeform 112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5" name="Freeform 113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6" name="Freeform 114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7" name="Freeform 115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8" name="Freeform 116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9" name="Freeform 117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0" name="Freeform 118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1" name="Freeform 119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2" name="Freeform 120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3" name="Freeform 121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4" name="Freeform 122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5" name="Freeform 123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6" name="Freeform 124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7" name="Freeform 125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8" name="Freeform 126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9" name="Freeform 127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0" name="Freeform 128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1" name="Freeform 129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2" name="Freeform 130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3" name="Freeform 131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4" name="Freeform 132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5" name="Freeform 133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6" name="Freeform 134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7" name="Freeform 135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8" name="Freeform 136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9" name="Freeform 137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0" name="Freeform 138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1" name="Freeform 139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2" name="Freeform 140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3" name="Freeform 141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4" name="Freeform 142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5" name="Freeform 143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9" name="Group 144"/>
            <p:cNvGrpSpPr>
              <a:grpSpLocks/>
            </p:cNvGrpSpPr>
            <p:nvPr/>
          </p:nvGrpSpPr>
          <p:grpSpPr bwMode="auto">
            <a:xfrm>
              <a:off x="2160" y="3023"/>
              <a:ext cx="1207" cy="791"/>
              <a:chOff x="2880" y="2118"/>
              <a:chExt cx="1207" cy="1073"/>
            </a:xfrm>
          </p:grpSpPr>
          <p:sp>
            <p:nvSpPr>
              <p:cNvPr id="66" name="Freeform 145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7" name="Freeform 146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8" name="Freeform 147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9" name="Freeform 148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0" name="Freeform 149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1" name="Freeform 150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3" name="Freeform 152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4" name="Freeform 153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5" name="Freeform 154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6" name="Freeform 155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7" name="Freeform 156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8" name="Freeform 157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9" name="Freeform 158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0" name="Freeform 159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1" name="Freeform 160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2" name="Freeform 161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3" name="Freeform 162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4" name="Freeform 163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5" name="Freeform 164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6" name="Freeform 165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7" name="Freeform 166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8" name="Freeform 167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9" name="Freeform 168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0" name="Freeform 169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1" name="Freeform 170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2" name="Freeform 171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3" name="Freeform 172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4" name="Freeform 173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5" name="Freeform 174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6" name="Freeform 175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7" name="Freeform 176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8" name="Freeform 177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9" name="Freeform 178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0" name="Freeform 179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1" name="Freeform 180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2" name="Freeform 181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3" name="Freeform 182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4" name="Freeform 183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5" name="Freeform 184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6" name="Freeform 185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7" name="Freeform 186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8" name="Freeform 187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9" name="Freeform 188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0" name="Freeform 189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20" name="Group 190"/>
            <p:cNvGrpSpPr>
              <a:grpSpLocks/>
            </p:cNvGrpSpPr>
            <p:nvPr/>
          </p:nvGrpSpPr>
          <p:grpSpPr bwMode="auto">
            <a:xfrm>
              <a:off x="2112" y="2543"/>
              <a:ext cx="1207" cy="791"/>
              <a:chOff x="2880" y="2118"/>
              <a:chExt cx="1207" cy="1073"/>
            </a:xfrm>
          </p:grpSpPr>
          <p:sp>
            <p:nvSpPr>
              <p:cNvPr id="21" name="Freeform 191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2" name="Freeform 192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3" name="Freeform 193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4" name="Freeform 194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5" name="Freeform 195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6" name="Freeform 196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7" name="Freeform 197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8" name="Freeform 198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9" name="Freeform 199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0" name="Freeform 200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1" name="Freeform 201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2" name="Freeform 202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3" name="Freeform 203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4" name="Freeform 204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5" name="Freeform 205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6" name="Freeform 206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7" name="Freeform 207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8" name="Freeform 208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9" name="Freeform 209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0" name="Freeform 210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1" name="Freeform 211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2" name="Freeform 212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3" name="Freeform 213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4" name="Freeform 214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5" name="Freeform 215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6" name="Freeform 216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7" name="Freeform 217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8" name="Freeform 218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9" name="Freeform 219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0" name="Freeform 220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1" name="Freeform 221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2" name="Freeform 222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3" name="Freeform 223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4" name="Freeform 224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5" name="Freeform 225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6" name="Freeform 226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7" name="Freeform 227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8" name="Freeform 228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9" name="Freeform 229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0" name="Freeform 230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1" name="Freeform 231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2" name="Freeform 232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3" name="Freeform 233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4" name="Freeform 234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5" name="Freeform 235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</p:grpSp>
      <p:sp>
        <p:nvSpPr>
          <p:cNvPr id="201" name="Прямоугольник 200"/>
          <p:cNvSpPr/>
          <p:nvPr/>
        </p:nvSpPr>
        <p:spPr>
          <a:xfrm>
            <a:off x="251520" y="332656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dirty="0" smtClean="0">
                <a:solidFill>
                  <a:srgbClr val="FF0000"/>
                </a:solidFill>
              </a:rPr>
              <a:t>Вставь пропущенные буквы. Напиши проверочные слова, используя разные способы проверки</a:t>
            </a:r>
          </a:p>
          <a:p>
            <a:r>
              <a:rPr lang="ru-RU" altLang="ru-RU" sz="4000" dirty="0" smtClean="0"/>
              <a:t>Гла</a:t>
            </a:r>
            <a:r>
              <a:rPr lang="ru-RU" altLang="ru-RU" sz="4000" dirty="0" smtClean="0">
                <a:solidFill>
                  <a:srgbClr val="FF0000"/>
                </a:solidFill>
              </a:rPr>
              <a:t>з</a:t>
            </a:r>
            <a:r>
              <a:rPr lang="ru-RU" altLang="ru-RU" sz="4000" dirty="0" smtClean="0"/>
              <a:t>ки – гла</a:t>
            </a:r>
            <a:r>
              <a:rPr lang="ru-RU" altLang="ru-RU" sz="4000" dirty="0" smtClean="0">
                <a:solidFill>
                  <a:srgbClr val="FF0000"/>
                </a:solidFill>
              </a:rPr>
              <a:t>з</a:t>
            </a:r>
            <a:r>
              <a:rPr lang="ru-RU" altLang="ru-RU" sz="4000" dirty="0" smtClean="0"/>
              <a:t>а</a:t>
            </a:r>
          </a:p>
          <a:p>
            <a:r>
              <a:rPr lang="ru-RU" altLang="ru-RU" sz="4000" dirty="0" smtClean="0"/>
              <a:t>Сугро</a:t>
            </a:r>
            <a:r>
              <a:rPr lang="ru-RU" altLang="ru-RU" sz="4000" dirty="0" smtClean="0">
                <a:solidFill>
                  <a:srgbClr val="FF0000"/>
                </a:solidFill>
              </a:rPr>
              <a:t>б</a:t>
            </a:r>
            <a:r>
              <a:rPr lang="ru-RU" altLang="ru-RU" sz="4000" dirty="0" smtClean="0"/>
              <a:t> – сугро</a:t>
            </a:r>
            <a:r>
              <a:rPr lang="ru-RU" altLang="ru-RU" sz="4000" dirty="0" smtClean="0">
                <a:solidFill>
                  <a:srgbClr val="FF0000"/>
                </a:solidFill>
              </a:rPr>
              <a:t>б</a:t>
            </a:r>
            <a:r>
              <a:rPr lang="ru-RU" altLang="ru-RU" sz="4000" dirty="0" smtClean="0"/>
              <a:t>ы</a:t>
            </a:r>
          </a:p>
          <a:p>
            <a:r>
              <a:rPr lang="ru-RU" altLang="ru-RU" sz="4000" dirty="0" smtClean="0"/>
              <a:t>Коро</a:t>
            </a:r>
            <a:r>
              <a:rPr lang="ru-RU" altLang="ru-RU" sz="4000" dirty="0" smtClean="0">
                <a:solidFill>
                  <a:srgbClr val="FF0000"/>
                </a:solidFill>
              </a:rPr>
              <a:t>б</a:t>
            </a:r>
            <a:r>
              <a:rPr lang="ru-RU" altLang="ru-RU" sz="4000" dirty="0" smtClean="0"/>
              <a:t>ка – коро</a:t>
            </a:r>
            <a:r>
              <a:rPr lang="ru-RU" altLang="ru-RU" sz="4000" dirty="0" smtClean="0">
                <a:solidFill>
                  <a:srgbClr val="FF0000"/>
                </a:solidFill>
              </a:rPr>
              <a:t>б</a:t>
            </a:r>
            <a:r>
              <a:rPr lang="ru-RU" altLang="ru-RU" sz="4000" dirty="0" smtClean="0"/>
              <a:t>очка</a:t>
            </a:r>
          </a:p>
          <a:p>
            <a:r>
              <a:rPr lang="ru-RU" altLang="ru-RU" sz="4000" dirty="0" smtClean="0"/>
              <a:t>Заря</a:t>
            </a:r>
            <a:r>
              <a:rPr lang="ru-RU" altLang="ru-RU" sz="4000" dirty="0" smtClean="0">
                <a:solidFill>
                  <a:srgbClr val="FF0000"/>
                </a:solidFill>
              </a:rPr>
              <a:t>д</a:t>
            </a:r>
            <a:r>
              <a:rPr lang="ru-RU" altLang="ru-RU" sz="4000" dirty="0" smtClean="0"/>
              <a:t>ка – заря</a:t>
            </a:r>
            <a:r>
              <a:rPr lang="ru-RU" altLang="ru-RU" sz="4000" dirty="0" smtClean="0">
                <a:solidFill>
                  <a:srgbClr val="FF0000"/>
                </a:solidFill>
              </a:rPr>
              <a:t>д</a:t>
            </a:r>
            <a:r>
              <a:rPr lang="ru-RU" altLang="ru-RU" sz="4000" dirty="0" smtClean="0"/>
              <a:t>ить</a:t>
            </a:r>
          </a:p>
          <a:p>
            <a:r>
              <a:rPr lang="ru-RU" altLang="ru-RU" sz="4000" dirty="0" smtClean="0"/>
              <a:t>Ука</a:t>
            </a:r>
            <a:r>
              <a:rPr lang="ru-RU" altLang="ru-RU" sz="4000" dirty="0" smtClean="0">
                <a:solidFill>
                  <a:srgbClr val="FF0000"/>
                </a:solidFill>
              </a:rPr>
              <a:t>з</a:t>
            </a:r>
            <a:r>
              <a:rPr lang="ru-RU" altLang="ru-RU" sz="4000" dirty="0" smtClean="0"/>
              <a:t>ка - ука</a:t>
            </a:r>
            <a:r>
              <a:rPr lang="ru-RU" altLang="ru-RU" sz="4000" dirty="0" smtClean="0">
                <a:solidFill>
                  <a:srgbClr val="FF0000"/>
                </a:solidFill>
              </a:rPr>
              <a:t>з</a:t>
            </a:r>
            <a:r>
              <a:rPr lang="ru-RU" altLang="ru-RU" sz="4000" dirty="0" smtClean="0"/>
              <a:t>ать</a:t>
            </a:r>
          </a:p>
        </p:txBody>
      </p:sp>
    </p:spTree>
    <p:extLst>
      <p:ext uri="{BB962C8B-B14F-4D97-AF65-F5344CB8AC3E}">
        <p14:creationId xmlns="" xmlns:p14="http://schemas.microsoft.com/office/powerpoint/2010/main" val="404258689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857752" y="64291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00042"/>
            <a:ext cx="602684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71435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71435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20891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4000" b="1" dirty="0" smtClean="0">
                <a:solidFill>
                  <a:schemeClr val="tx2"/>
                </a:solidFill>
              </a:rPr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К данным словам подберите однокоренные слова, отвечающие на вопрос </a:t>
            </a:r>
            <a:r>
              <a:rPr lang="ru-RU" sz="4000" b="1" i="1" dirty="0" smtClean="0">
                <a:solidFill>
                  <a:srgbClr val="FF0000"/>
                </a:solidFill>
              </a:rPr>
              <a:t>кто?</a:t>
            </a:r>
          </a:p>
          <a:p>
            <a:pPr marL="342900" indent="-342900"/>
            <a:endParaRPr lang="ru-RU" sz="40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tx2"/>
                </a:solidFill>
              </a:rPr>
              <a:t>Загадать – зага</a:t>
            </a:r>
            <a:r>
              <a:rPr lang="ru-RU" sz="4000" b="1" dirty="0" smtClean="0">
                <a:solidFill>
                  <a:srgbClr val="FF0000"/>
                </a:solidFill>
              </a:rPr>
              <a:t>д</a:t>
            </a:r>
            <a:r>
              <a:rPr lang="ru-RU" sz="4000" b="1" dirty="0" smtClean="0">
                <a:solidFill>
                  <a:schemeClr val="tx2"/>
                </a:solidFill>
              </a:rPr>
              <a:t>ка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tx2"/>
                </a:solidFill>
              </a:rPr>
              <a:t>Разведать – разве</a:t>
            </a:r>
            <a:r>
              <a:rPr lang="ru-RU" sz="4000" b="1" dirty="0" smtClean="0">
                <a:solidFill>
                  <a:srgbClr val="FF0000"/>
                </a:solidFill>
              </a:rPr>
              <a:t>д</a:t>
            </a:r>
            <a:r>
              <a:rPr lang="ru-RU" sz="4000" b="1" dirty="0" smtClean="0">
                <a:solidFill>
                  <a:schemeClr val="tx2"/>
                </a:solidFill>
              </a:rPr>
              <a:t>ка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tx2"/>
                </a:solidFill>
              </a:rPr>
              <a:t>Посадить – поса</a:t>
            </a:r>
            <a:r>
              <a:rPr lang="ru-RU" sz="4000" b="1" dirty="0" smtClean="0">
                <a:solidFill>
                  <a:srgbClr val="FF0000"/>
                </a:solidFill>
              </a:rPr>
              <a:t>д</a:t>
            </a:r>
            <a:r>
              <a:rPr lang="ru-RU" sz="4000" b="1" dirty="0" smtClean="0">
                <a:solidFill>
                  <a:schemeClr val="tx2"/>
                </a:solidFill>
              </a:rPr>
              <a:t>ка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tx2"/>
                </a:solidFill>
              </a:rPr>
              <a:t>Погрузить - погру</a:t>
            </a:r>
            <a:r>
              <a:rPr lang="ru-RU" sz="4000" b="1" dirty="0" smtClean="0">
                <a:solidFill>
                  <a:srgbClr val="FF0000"/>
                </a:solidFill>
              </a:rPr>
              <a:t>з</a:t>
            </a:r>
            <a:r>
              <a:rPr lang="ru-RU" sz="4000" b="1" dirty="0" smtClean="0">
                <a:solidFill>
                  <a:schemeClr val="tx2"/>
                </a:solidFill>
              </a:rPr>
              <a:t>ка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541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 descr="AMERI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952" y="0"/>
            <a:ext cx="302504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AMERI00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4" y="3068960"/>
            <a:ext cx="3008758" cy="26642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2852936"/>
            <a:ext cx="1368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9" name="Дуга 78"/>
          <p:cNvSpPr/>
          <p:nvPr/>
        </p:nvSpPr>
        <p:spPr>
          <a:xfrm>
            <a:off x="5220072" y="692696"/>
            <a:ext cx="1872208" cy="3608783"/>
          </a:xfrm>
          <a:prstGeom prst="arc">
            <a:avLst>
              <a:gd name="adj1" fmla="val 15640773"/>
              <a:gd name="adj2" fmla="val 167730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60648"/>
            <a:ext cx="7093296" cy="9376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Подбери и напиши слова-антонимы. Устно подбери проверочные слова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Часто – редко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Вверх – вниз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Далеко - близко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rgbClr val="6600FF"/>
                </a:solidFill>
                <a:latin typeface="Comic Sans MS" pitchFamily="66" charset="0"/>
              </a:rPr>
              <a:t> 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b="1" dirty="0" smtClean="0">
              <a:solidFill>
                <a:srgbClr val="6600FF"/>
              </a:solidFill>
              <a:latin typeface="Comic Sans MS" pitchFamily="66" charset="0"/>
            </a:endParaRP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0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74913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 descr="AMERI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302504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AMERI00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63283" y="3068960"/>
            <a:ext cx="3008758" cy="26642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2852936"/>
            <a:ext cx="1368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9" name="Дуга 78"/>
          <p:cNvSpPr/>
          <p:nvPr/>
        </p:nvSpPr>
        <p:spPr>
          <a:xfrm>
            <a:off x="5220072" y="692696"/>
            <a:ext cx="1872208" cy="3608783"/>
          </a:xfrm>
          <a:prstGeom prst="arc">
            <a:avLst>
              <a:gd name="adj1" fmla="val 15640773"/>
              <a:gd name="adj2" fmla="val 167730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404664"/>
            <a:ext cx="5018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Сегодня на уроке: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839094"/>
            <a:ext cx="6174432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Я понял...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Мне было интересно...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Мне было трудно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...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74913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51720" y="1268760"/>
            <a:ext cx="60964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7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Молодцы!</a:t>
            </a:r>
            <a:endParaRPr lang="ru-RU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67287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090"/>
            <a:ext cx="9753600" cy="693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3528" y="0"/>
            <a:ext cx="90730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Правописание слов с парными звонкими и  глухими  согласными в корне</a:t>
            </a:r>
            <a:endParaRPr lang="ru-RU" sz="6000" b="1" dirty="0">
              <a:solidFill>
                <a:srgbClr val="FF0000"/>
              </a:solidFill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200294865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911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627784" y="764704"/>
            <a:ext cx="3078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Цель урока: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84784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Правильно писать слова с парными  согласными в корне.</a:t>
            </a:r>
          </a:p>
          <a:p>
            <a:pPr marL="342900" indent="-342900"/>
            <a:r>
              <a:rPr lang="ru-RU" sz="2800" dirty="0"/>
              <a:t> </a:t>
            </a:r>
            <a:r>
              <a:rPr lang="ru-RU" sz="2800" dirty="0" smtClean="0"/>
              <a:t>             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Предметные умения:</a:t>
            </a:r>
            <a:endParaRPr lang="ru-RU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/>
              <a:t>Формулировать правило проверки с парными согласными в корне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Находить слова с парными согласными в корне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Различать проверочное и проверяемое слово</a:t>
            </a:r>
          </a:p>
          <a:p>
            <a:pPr marL="514350" indent="-514350">
              <a:buAutoNum type="arabicPeriod" startAt="4"/>
            </a:pPr>
            <a:r>
              <a:rPr lang="ru-RU" sz="2800" dirty="0" smtClean="0"/>
              <a:t>Применять  разные способы проверки</a:t>
            </a:r>
          </a:p>
          <a:p>
            <a:pPr marL="514350" indent="-514350">
              <a:buAutoNum type="arabicPeriod" startAt="4"/>
            </a:pPr>
            <a:r>
              <a:rPr lang="ru-RU" sz="2800" dirty="0" smtClean="0"/>
              <a:t>Подбирать проверочные слова.</a:t>
            </a:r>
          </a:p>
        </p:txBody>
      </p:sp>
    </p:spTree>
    <p:extLst>
      <p:ext uri="{BB962C8B-B14F-4D97-AF65-F5344CB8AC3E}">
        <p14:creationId xmlns="" xmlns:p14="http://schemas.microsoft.com/office/powerpoint/2010/main" val="292847767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№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120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№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115616" y="141277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764704"/>
            <a:ext cx="4427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Чайковский Петр Ильич [club13333245] - Времена года - Апрель  Подснежн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64288" y="6049144"/>
            <a:ext cx="808856" cy="8088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87624" y="2204864"/>
            <a:ext cx="73803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Сне</a:t>
            </a:r>
            <a:r>
              <a:rPr lang="ru-RU" sz="4000" dirty="0" smtClean="0">
                <a:solidFill>
                  <a:srgbClr val="FF0000"/>
                </a:solidFill>
              </a:rPr>
              <a:t>г</a:t>
            </a:r>
            <a:r>
              <a:rPr lang="ru-RU" sz="4000" dirty="0" smtClean="0"/>
              <a:t> – снега, снеговик</a:t>
            </a:r>
          </a:p>
          <a:p>
            <a:r>
              <a:rPr lang="ru-RU" sz="4000" dirty="0" smtClean="0"/>
              <a:t>Бере</a:t>
            </a:r>
            <a:r>
              <a:rPr lang="ru-RU" sz="4000" dirty="0" smtClean="0">
                <a:solidFill>
                  <a:srgbClr val="FF0000"/>
                </a:solidFill>
              </a:rPr>
              <a:t>з</a:t>
            </a:r>
            <a:r>
              <a:rPr lang="ru-RU" sz="4000" dirty="0" smtClean="0"/>
              <a:t>ки – береза, березовый</a:t>
            </a:r>
          </a:p>
          <a:p>
            <a:r>
              <a:rPr lang="ru-RU" sz="4000" dirty="0" smtClean="0"/>
              <a:t>Пого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/>
              <a:t>ка – погода</a:t>
            </a:r>
          </a:p>
          <a:p>
            <a:r>
              <a:rPr lang="ru-RU" sz="4000" dirty="0" smtClean="0"/>
              <a:t>Шу</a:t>
            </a:r>
            <a:r>
              <a:rPr lang="ru-RU" sz="4000" dirty="0" smtClean="0">
                <a:solidFill>
                  <a:srgbClr val="FF0000"/>
                </a:solidFill>
              </a:rPr>
              <a:t>б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</a:t>
            </a:r>
            <a:r>
              <a:rPr lang="ru-RU" sz="4000" dirty="0" smtClean="0"/>
              <a:t>а – шуба</a:t>
            </a:r>
          </a:p>
          <a:p>
            <a:r>
              <a:rPr lang="ru-RU" sz="4000" dirty="0" smtClean="0"/>
              <a:t>Ша</a:t>
            </a:r>
            <a:r>
              <a:rPr lang="ru-RU" sz="4000" dirty="0" smtClean="0">
                <a:solidFill>
                  <a:srgbClr val="FF0000"/>
                </a:solidFill>
              </a:rPr>
              <a:t>п</a:t>
            </a:r>
            <a:r>
              <a:rPr lang="ru-RU" sz="4000" dirty="0" smtClean="0"/>
              <a:t>ка – шапочка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48680"/>
            <a:ext cx="806489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66"/>
                </a:solidFill>
              </a:rPr>
              <a:t> Выпиши слова с звонкими и глухими согласными в корне, требующие проверки. Запиши проверочные слова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6577677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9512" y="332656"/>
            <a:ext cx="878497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Проверочная              работа</a:t>
            </a:r>
          </a:p>
          <a:p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«3»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– 4 задания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«4»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– 5 заданий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«5»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– 6 заданий</a:t>
            </a:r>
          </a:p>
          <a:p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67287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55576" y="476672"/>
            <a:ext cx="80648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Продолжи правило</a:t>
            </a:r>
          </a:p>
          <a:p>
            <a:r>
              <a:rPr lang="ru-RU" sz="4000" b="1" dirty="0" smtClean="0">
                <a:latin typeface="Comic Sans MS" pitchFamily="66" charset="0"/>
              </a:rPr>
              <a:t>Чтобы проверить парный согласный в корне, надо подобрать такое проверочное слово,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В) чтобы после согласного звука был гласный звук или согласный звук </a:t>
            </a:r>
            <a:r>
              <a:rPr lang="ru-RU" sz="4000" b="1" dirty="0" err="1" smtClean="0">
                <a:solidFill>
                  <a:srgbClr val="FF0000"/>
                </a:solidFill>
                <a:latin typeface="Comic Sans MS" pitchFamily="66" charset="0"/>
              </a:rPr>
              <a:t>н</a:t>
            </a:r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7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67287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27584" y="1268760"/>
            <a:ext cx="78246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Укажи, сколько в тексте слов с парными согласными на конце слова</a:t>
            </a:r>
          </a:p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Краси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 восхо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д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 све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ж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 бере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г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 похо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ж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 алма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з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 тра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, гри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б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Б) 8.</a:t>
            </a:r>
          </a:p>
        </p:txBody>
      </p:sp>
    </p:spTree>
    <p:extLst>
      <p:ext uri="{BB962C8B-B14F-4D97-AF65-F5344CB8AC3E}">
        <p14:creationId xmlns="" xmlns:p14="http://schemas.microsoft.com/office/powerpoint/2010/main" val="155867287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115616" y="141277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764704"/>
            <a:ext cx="4427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Чайковский Петр Ильич [club13333245] - Времена года - Апрель  Подснежн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64288" y="6049144"/>
            <a:ext cx="808856" cy="8088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11560" y="260648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4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altLang="ru-RU" sz="4000" b="1" dirty="0" smtClean="0">
                <a:solidFill>
                  <a:srgbClr val="FF0000"/>
                </a:solidFill>
              </a:rPr>
              <a:t>Укажи вариант, в котором записано сначала проверочное слово, а затем проверяемое</a:t>
            </a:r>
          </a:p>
          <a:p>
            <a:endParaRPr lang="ru-RU" altLang="ru-RU" sz="4000" b="1" dirty="0" smtClean="0">
              <a:solidFill>
                <a:srgbClr val="FF0000"/>
              </a:solidFill>
            </a:endParaRPr>
          </a:p>
          <a:p>
            <a:endParaRPr lang="ru-RU" altLang="ru-RU" sz="4000" b="1" dirty="0" smtClean="0">
              <a:solidFill>
                <a:srgbClr val="FF0000"/>
              </a:solidFill>
            </a:endParaRPr>
          </a:p>
          <a:p>
            <a:r>
              <a:rPr lang="ru-RU" altLang="ru-RU" sz="4000" b="1" dirty="0" smtClean="0">
                <a:solidFill>
                  <a:srgbClr val="002060"/>
                </a:solidFill>
              </a:rPr>
              <a:t>В) прыжок - прыжки</a:t>
            </a:r>
          </a:p>
        </p:txBody>
      </p:sp>
    </p:spTree>
    <p:extLst>
      <p:ext uri="{BB962C8B-B14F-4D97-AF65-F5344CB8AC3E}">
        <p14:creationId xmlns="" xmlns:p14="http://schemas.microsoft.com/office/powerpoint/2010/main" val="6577677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279</Words>
  <Application>Microsoft Office PowerPoint</Application>
  <PresentationFormat>Экран (4:3)</PresentationFormat>
  <Paragraphs>62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никеа</dc:creator>
  <cp:lastModifiedBy>DNS</cp:lastModifiedBy>
  <cp:revision>154</cp:revision>
  <dcterms:created xsi:type="dcterms:W3CDTF">2013-04-09T09:44:53Z</dcterms:created>
  <dcterms:modified xsi:type="dcterms:W3CDTF">2017-11-26T18:38:12Z</dcterms:modified>
</cp:coreProperties>
</file>