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69" r:id="rId2"/>
    <p:sldId id="301" r:id="rId3"/>
    <p:sldId id="303" r:id="rId4"/>
    <p:sldId id="291" r:id="rId5"/>
    <p:sldId id="307" r:id="rId6"/>
    <p:sldId id="305" r:id="rId7"/>
    <p:sldId id="306" r:id="rId8"/>
    <p:sldId id="280" r:id="rId9"/>
    <p:sldId id="281" r:id="rId10"/>
    <p:sldId id="267" r:id="rId11"/>
    <p:sldId id="297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5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6" autoAdjust="0"/>
    <p:restoredTop sz="86380" autoAdjust="0"/>
  </p:normalViewPr>
  <p:slideViewPr>
    <p:cSldViewPr>
      <p:cViewPr>
        <p:scale>
          <a:sx n="66" d="100"/>
          <a:sy n="66" d="100"/>
        </p:scale>
        <p:origin x="-200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30D1-70CD-4402-B857-D5F9D9F1BAD0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53E4C-968E-4B29-97FB-6C8432010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0627E7-8D8B-4D19-8AA7-198A4CC27CB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0627E7-8D8B-4D19-8AA7-198A4CC27CB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43E7F-346C-4719-8DA1-930E93AC1D96}" type="datetimeFigureOut">
              <a:rPr lang="ru-RU" smtClean="0"/>
              <a:pPr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!!!%20&#1054;&#1090;&#1082;&#1088;&#1099;&#1090;&#1099;&#1081;%20&#1091;&#1088;&#1086;&#1082;\&#1055;&#1088;&#1077;&#1079;&#1077;&#1085;&#1090;&#1072;&#1094;&#1080;&#1103;\&#1063;&#1072;&#1081;&#1082;&#1086;&#1074;&#1089;&#1082;&#1080;&#1081;%20&#1055;&#1077;&#1090;&#1088;%20&#1048;&#1083;&#1100;&#1080;&#1095;%20%5bclub13333245%5d%20-%20&#1042;&#1088;&#1077;&#1084;&#1077;&#1085;&#1072;%20&#1075;&#1086;&#1076;&#1072;%20-%20&#1040;&#1087;&#1088;&#1077;&#1083;&#1100;%20%20&#1055;&#1086;&#1076;&#1089;&#1085;&#1077;&#1078;&#1085;&#1080;&#1082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gif"/><Relationship Id="rId10" Type="http://schemas.openxmlformats.org/officeDocument/2006/relationships/image" Target="../media/image12.jpeg"/><Relationship Id="rId4" Type="http://schemas.openxmlformats.org/officeDocument/2006/relationships/image" Target="../media/image6.gif"/><Relationship Id="rId9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11" Type="http://schemas.openxmlformats.org/officeDocument/2006/relationships/image" Target="../media/image13.jpeg"/><Relationship Id="rId5" Type="http://schemas.openxmlformats.org/officeDocument/2006/relationships/image" Target="../media/image7.gif"/><Relationship Id="rId10" Type="http://schemas.openxmlformats.org/officeDocument/2006/relationships/image" Target="../media/image12.jpeg"/><Relationship Id="rId4" Type="http://schemas.openxmlformats.org/officeDocument/2006/relationships/image" Target="../media/image6.gif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!!!%20&#1054;&#1090;&#1082;&#1088;&#1099;&#1090;&#1099;&#1081;%20&#1091;&#1088;&#1086;&#1082;\&#1055;&#1088;&#1077;&#1079;&#1077;&#1085;&#1090;&#1072;&#1094;&#1080;&#1103;\&#1063;&#1072;&#1081;&#1082;&#1086;&#1074;&#1089;&#1082;&#1080;&#1081;%20&#1055;&#1077;&#1090;&#1088;%20&#1048;&#1083;&#1100;&#1080;&#1095;%20%5bclub13333245%5d%20-%20&#1042;&#1088;&#1077;&#1084;&#1077;&#1085;&#1072;%20&#1075;&#1086;&#1076;&#1072;%20-%20&#1040;&#1087;&#1088;&#1077;&#1083;&#1100;%20%20&#1055;&#1086;&#1076;&#1089;&#1085;&#1077;&#1078;&#1085;&#1080;&#1082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826917" cy="693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4857752" y="64291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60569" y="357166"/>
            <a:ext cx="184730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157385"/>
            <a:ext cx="878497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dirty="0" smtClean="0">
                <a:solidFill>
                  <a:srgbClr val="FF0000"/>
                </a:solidFill>
                <a:latin typeface="Monotype Corsiva" pitchFamily="66" charset="0"/>
              </a:rPr>
              <a:t>Русский </a:t>
            </a:r>
            <a:r>
              <a:rPr lang="ru-RU" sz="11500" dirty="0">
                <a:solidFill>
                  <a:srgbClr val="FF0000"/>
                </a:solidFill>
                <a:latin typeface="Monotype Corsiva" pitchFamily="66" charset="0"/>
              </a:rPr>
              <a:t>язык </a:t>
            </a:r>
            <a:endParaRPr lang="ru-RU" sz="11500" dirty="0">
              <a:solidFill>
                <a:srgbClr val="FF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941168"/>
            <a:ext cx="1559248" cy="1314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23928" y="3212976"/>
            <a:ext cx="1872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2 </a:t>
            </a:r>
            <a:r>
              <a:rPr lang="ru-RU" sz="4000" b="1" dirty="0">
                <a:solidFill>
                  <a:srgbClr val="FF0000"/>
                </a:solidFill>
              </a:rPr>
              <a:t>класс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87792" y="357166"/>
            <a:ext cx="2373598" cy="295465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цв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…ток </a:t>
            </a:r>
            <a:endParaRPr lang="ru-RU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п...</a:t>
            </a:r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лянка</a:t>
            </a:r>
            <a:endParaRPr lang="ru-RU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64291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93385" y="500042"/>
            <a:ext cx="2217274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р…</a:t>
            </a:r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чи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р…</a:t>
            </a:r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…</a:t>
            </a:r>
            <a:r>
              <a:rPr lang="ru-RU" sz="4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чной</a:t>
            </a:r>
            <a:r>
              <a:rPr lang="ru-RU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71435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617" y="3906479"/>
            <a:ext cx="63046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Какое задание вы предложили бы выполнить с этими словами?</a:t>
            </a:r>
          </a:p>
          <a:p>
            <a:endParaRPr lang="ru-RU" sz="2000" b="1" dirty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b="1" dirty="0">
                <a:solidFill>
                  <a:schemeClr val="tx2"/>
                </a:solidFill>
              </a:rPr>
              <a:t>Р</a:t>
            </a:r>
            <a:r>
              <a:rPr lang="ru-RU" sz="2000" b="1" dirty="0" smtClean="0">
                <a:solidFill>
                  <a:schemeClr val="tx2"/>
                </a:solidFill>
              </a:rPr>
              <a:t>азделить на слоги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tx2"/>
                </a:solidFill>
              </a:rPr>
              <a:t>Записать в алфавитном порядке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tx2"/>
                </a:solidFill>
              </a:rPr>
              <a:t>Составить с этими словами предложение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ru-RU" sz="2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 descr="AMERI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302504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AMERI00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63283" y="3068960"/>
            <a:ext cx="3008758" cy="26642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9592" y="2852936"/>
            <a:ext cx="1368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9" name="Дуга 78"/>
          <p:cNvSpPr/>
          <p:nvPr/>
        </p:nvSpPr>
        <p:spPr>
          <a:xfrm>
            <a:off x="5220072" y="692696"/>
            <a:ext cx="1872208" cy="3608783"/>
          </a:xfrm>
          <a:prstGeom prst="arc">
            <a:avLst>
              <a:gd name="adj1" fmla="val 15640773"/>
              <a:gd name="adj2" fmla="val 167730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404664"/>
            <a:ext cx="50185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Сегодня на уроке: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2839094"/>
            <a:ext cx="6174432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rgbClr val="6600FF"/>
                </a:solidFill>
                <a:latin typeface="Comic Sans MS" pitchFamily="66" charset="0"/>
              </a:rPr>
              <a:t>Я понял...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rgbClr val="6600FF"/>
                </a:solidFill>
                <a:latin typeface="Comic Sans MS" pitchFamily="66" charset="0"/>
              </a:rPr>
              <a:t>Мне было интересно...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rgbClr val="6600FF"/>
                </a:solidFill>
                <a:latin typeface="Comic Sans MS" pitchFamily="66" charset="0"/>
              </a:rPr>
              <a:t>Мне было трудно</a:t>
            </a:r>
            <a:r>
              <a:rPr lang="ru-RU" b="1" dirty="0" smtClean="0">
                <a:solidFill>
                  <a:srgbClr val="6600FF"/>
                </a:solidFill>
                <a:latin typeface="Comic Sans MS" pitchFamily="66" charset="0"/>
              </a:rPr>
              <a:t>...</a:t>
            </a:r>
            <a:endParaRPr lang="ru-RU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74913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51720" y="1268760"/>
            <a:ext cx="60964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7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Молодцы!</a:t>
            </a:r>
            <a:endParaRPr lang="ru-RU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67287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090"/>
            <a:ext cx="9753600" cy="693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3528" y="0"/>
            <a:ext cx="90730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Проверяемые и непроверяемые  безударные гласные в корне слов.</a:t>
            </a:r>
            <a:endParaRPr lang="ru-RU" sz="5400" b="1" dirty="0">
              <a:solidFill>
                <a:srgbClr val="FF0000"/>
              </a:solidFill>
            </a:endParaRPr>
          </a:p>
          <a:p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4285550"/>
            <a:ext cx="108012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dirty="0" smtClean="0">
                <a:solidFill>
                  <a:srgbClr val="FF0000"/>
                </a:solidFill>
              </a:rPr>
              <a:t>о</a:t>
            </a:r>
            <a:endParaRPr lang="ru-RU" sz="166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2564904"/>
            <a:ext cx="151216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 smtClean="0">
                <a:solidFill>
                  <a:srgbClr val="FF0000"/>
                </a:solidFill>
              </a:rPr>
              <a:t>е</a:t>
            </a:r>
            <a:endParaRPr lang="ru-RU" sz="166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2708920"/>
            <a:ext cx="136815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 smtClean="0">
                <a:solidFill>
                  <a:srgbClr val="FF0000"/>
                </a:solidFill>
              </a:rPr>
              <a:t>и</a:t>
            </a:r>
            <a:endParaRPr lang="ru-RU" sz="166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851919" y="4444662"/>
            <a:ext cx="115212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>
                <a:solidFill>
                  <a:srgbClr val="FF0000"/>
                </a:solidFill>
              </a:rPr>
              <a:t>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569" y="1988840"/>
            <a:ext cx="136815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600" b="1" dirty="0">
                <a:solidFill>
                  <a:srgbClr val="FF0000"/>
                </a:solidFill>
              </a:rPr>
              <a:t>а</a:t>
            </a:r>
          </a:p>
        </p:txBody>
      </p:sp>
    </p:spTree>
    <p:extLst>
      <p:ext uri="{BB962C8B-B14F-4D97-AF65-F5344CB8AC3E}">
        <p14:creationId xmlns="" xmlns:p14="http://schemas.microsoft.com/office/powerpoint/2010/main" val="200294865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911" cy="69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627784" y="764704"/>
            <a:ext cx="3078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Цель урока: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8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2800" b="1" dirty="0" smtClean="0">
                <a:solidFill>
                  <a:srgbClr val="FF0000"/>
                </a:solidFill>
              </a:rPr>
              <a:t>    Находить и различать проверяемые и непроверяемые безударные гласные</a:t>
            </a:r>
          </a:p>
          <a:p>
            <a:pPr marL="342900" indent="-342900"/>
            <a:endParaRPr lang="ru-RU" sz="2800" dirty="0"/>
          </a:p>
          <a:p>
            <a:pPr marL="342900" indent="-342900"/>
            <a:r>
              <a:rPr lang="ru-RU" sz="2800" b="1" dirty="0" smtClean="0"/>
              <a:t>    Предметные умения:</a:t>
            </a:r>
            <a:endParaRPr lang="ru-RU" sz="2800" b="1" dirty="0"/>
          </a:p>
          <a:p>
            <a:pPr marL="457200" indent="-457200"/>
            <a:r>
              <a:rPr lang="ru-RU" sz="2800" dirty="0" smtClean="0"/>
              <a:t>1. Различать проверяемые и непроверяемые</a:t>
            </a:r>
          </a:p>
          <a:p>
            <a:pPr marL="342900" indent="-342900"/>
            <a:r>
              <a:rPr lang="ru-RU" sz="2800" dirty="0" smtClean="0"/>
              <a:t>     безударные гласные  в корне.</a:t>
            </a:r>
          </a:p>
          <a:p>
            <a:pPr marL="342900" lvl="0" indent="-342900"/>
            <a:r>
              <a:rPr lang="ru-RU" sz="2800" dirty="0" smtClean="0"/>
              <a:t>2. Проверять написание слов с безударными гласными в </a:t>
            </a:r>
            <a:r>
              <a:rPr lang="ru-RU" sz="2800" dirty="0" smtClean="0"/>
              <a:t>корне </a:t>
            </a:r>
            <a:r>
              <a:rPr lang="ru-RU" sz="2800" dirty="0" smtClean="0"/>
              <a:t>и указывать способы проверки</a:t>
            </a:r>
          </a:p>
          <a:p>
            <a:pPr marL="342900" lvl="0" indent="-342900"/>
            <a:r>
              <a:rPr lang="ru-RU" sz="2800" dirty="0" smtClean="0"/>
              <a:t>3</a:t>
            </a:r>
            <a:r>
              <a:rPr lang="ru-RU" sz="2800" dirty="0" smtClean="0"/>
              <a:t>. </a:t>
            </a:r>
            <a:r>
              <a:rPr lang="ru-RU" sz="2800" dirty="0" smtClean="0"/>
              <a:t>Правильно писать слова с непроверяемой гласной </a:t>
            </a:r>
          </a:p>
          <a:p>
            <a:pPr marL="342900" indent="-342900"/>
            <a:r>
              <a:rPr lang="ru-RU" sz="2800" dirty="0" smtClean="0"/>
              <a:t>    написание </a:t>
            </a:r>
            <a:r>
              <a:rPr lang="ru-RU" sz="2800" dirty="0" smtClean="0"/>
              <a:t>которых надо запомнить или проверить </a:t>
            </a:r>
            <a:r>
              <a:rPr lang="ru-RU" sz="2800" smtClean="0"/>
              <a:t>по </a:t>
            </a:r>
            <a:r>
              <a:rPr lang="ru-RU" sz="2800" smtClean="0"/>
              <a:t>словарю</a:t>
            </a:r>
            <a:endParaRPr lang="ru-RU" sz="2800" dirty="0"/>
          </a:p>
          <a:p>
            <a:pPr marL="342900" indent="-342900"/>
            <a:endParaRPr lang="ru-RU" sz="2800" b="1" dirty="0" smtClean="0"/>
          </a:p>
          <a:p>
            <a:pPr marL="342900" indent="-342900"/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92847767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3688" y="3444393"/>
            <a:ext cx="69127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Хор.шо в.сной </a:t>
            </a:r>
            <a:r>
              <a:rPr lang="ru-RU" sz="5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л.су!</a:t>
            </a: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6732240" y="2492896"/>
            <a:ext cx="115212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dirty="0" smtClean="0">
                <a:solidFill>
                  <a:srgbClr val="FF0000"/>
                </a:solidFill>
              </a:rPr>
              <a:t>?</a:t>
            </a:r>
            <a:endParaRPr lang="ru-RU" sz="13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DNS\Desktop\ур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7" y="0"/>
            <a:ext cx="9138683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3807990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115616" y="1412776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764704"/>
            <a:ext cx="4427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7" name="Чайковский Петр Ильич [club13333245] - Времена года - Апрель  Подснежн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164288" y="6049144"/>
            <a:ext cx="808856" cy="8088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91680" y="2348880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 smtClean="0"/>
              <a:t>Д..жди,    гр..бы,    гр..за,   </a:t>
            </a:r>
            <a:r>
              <a:rPr lang="ru-RU" sz="4000" dirty="0" err="1" smtClean="0"/>
              <a:t>зв</a:t>
            </a:r>
            <a:r>
              <a:rPr lang="ru-RU" sz="4000" dirty="0" smtClean="0"/>
              <a:t>..рек,   д..</a:t>
            </a:r>
            <a:r>
              <a:rPr lang="ru-RU" sz="4000" dirty="0" err="1" smtClean="0"/>
              <a:t>ревья</a:t>
            </a:r>
            <a:r>
              <a:rPr lang="ru-RU" sz="4000" dirty="0" smtClean="0"/>
              <a:t>,   </a:t>
            </a:r>
            <a:r>
              <a:rPr lang="ru-RU" sz="4000" dirty="0" err="1" smtClean="0"/>
              <a:t>цв</a:t>
            </a:r>
            <a:r>
              <a:rPr lang="ru-RU" sz="4000" dirty="0" smtClean="0"/>
              <a:t>…ты,  тр..</a:t>
            </a:r>
            <a:r>
              <a:rPr lang="ru-RU" sz="4000" dirty="0" err="1" smtClean="0"/>
              <a:t>ва</a:t>
            </a:r>
            <a:r>
              <a:rPr lang="ru-RU" sz="4000" dirty="0" smtClean="0"/>
              <a:t>,   л..док,  л..сок,  л..</a:t>
            </a:r>
            <a:r>
              <a:rPr lang="ru-RU" sz="4000" dirty="0" err="1" smtClean="0"/>
              <a:t>са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548680"/>
            <a:ext cx="65162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66"/>
                </a:solidFill>
              </a:rPr>
              <a:t> Способы проверки написания безударных гласных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65776779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7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983038"/>
            <a:ext cx="6400800" cy="15938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Рисунок 3" descr="smeshariki22.jpg"/>
          <p:cNvPicPr>
            <a:picLocks noChangeAspect="1"/>
          </p:cNvPicPr>
          <p:nvPr/>
        </p:nvPicPr>
        <p:blipFill>
          <a:blip r:embed="rId3" cstate="print">
            <a:lum bright="44000" contrast="-3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4" descr="074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380000">
            <a:off x="458777" y="5158895"/>
            <a:ext cx="1277938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Рисунок 8" descr="album_1107205053_652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659536"/>
            <a:ext cx="930969" cy="18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Рисунок 12" descr="bird1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38" y="1714500"/>
            <a:ext cx="16668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Рисунок 13" descr="151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4797152"/>
            <a:ext cx="269200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Рисунок 14" descr="924444406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52320" y="3356992"/>
            <a:ext cx="1036637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Box 14"/>
          <p:cNvSpPr txBox="1">
            <a:spLocks noChangeArrowheads="1"/>
          </p:cNvSpPr>
          <p:nvPr/>
        </p:nvSpPr>
        <p:spPr bwMode="auto">
          <a:xfrm>
            <a:off x="500063" y="6211888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2571750" y="6140450"/>
            <a:ext cx="3000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2" name="TextBox 11"/>
          <p:cNvSpPr txBox="1">
            <a:spLocks noChangeArrowheads="1"/>
          </p:cNvSpPr>
          <p:nvPr/>
        </p:nvSpPr>
        <p:spPr bwMode="auto">
          <a:xfrm>
            <a:off x="4357688" y="285432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884488" y="614045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313363" y="28575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70425" y="28575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98550" y="6211888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Горизонтальный свиток 29"/>
          <p:cNvSpPr/>
          <p:nvPr/>
        </p:nvSpPr>
        <p:spPr>
          <a:xfrm>
            <a:off x="611560" y="188640"/>
            <a:ext cx="8072437" cy="1643063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СЛОВАРНАЯ </a:t>
            </a:r>
            <a:r>
              <a:rPr lang="ru-RU" dirty="0" err="1"/>
              <a:t>Сс</a:t>
            </a:r>
            <a:endParaRPr lang="ru-RU" dirty="0"/>
          </a:p>
        </p:txBody>
      </p:sp>
      <p:sp>
        <p:nvSpPr>
          <p:cNvPr id="9242" name="TextBox 30"/>
          <p:cNvSpPr txBox="1">
            <a:spLocks noChangeArrowheads="1"/>
          </p:cNvSpPr>
          <p:nvPr/>
        </p:nvSpPr>
        <p:spPr bwMode="auto">
          <a:xfrm>
            <a:off x="1571625" y="714375"/>
            <a:ext cx="6343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latin typeface="Times New Roman" pitchFamily="18" charset="0"/>
                <a:cs typeface="Times New Roman" pitchFamily="18" charset="0"/>
              </a:rPr>
              <a:t>СЛОВАРНАЯ РАБОТА</a:t>
            </a:r>
          </a:p>
        </p:txBody>
      </p:sp>
      <p:pic>
        <p:nvPicPr>
          <p:cNvPr id="9243" name="Picture 2" descr="C:\Users\111\Desktop\73164645_f_1436062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00250" y="3857625"/>
            <a:ext cx="16605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4" name="Picture 3" descr="C:\Users\111\Desktop\i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" y="2000250"/>
            <a:ext cx="1357312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7" name="Picture 2" descr="C:\Users\111\Desktop\648804_664337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24128" y="1772816"/>
            <a:ext cx="199720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3983038"/>
            <a:ext cx="6400800" cy="15938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0" name="Рисунок 3" descr="smeshariki22.jpg"/>
          <p:cNvPicPr>
            <a:picLocks noChangeAspect="1"/>
          </p:cNvPicPr>
          <p:nvPr/>
        </p:nvPicPr>
        <p:blipFill>
          <a:blip r:embed="rId3" cstate="print">
            <a:lum bright="44000" contrast="-3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4" descr="074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380000">
            <a:off x="571500" y="5072063"/>
            <a:ext cx="1277938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Рисунок 8" descr="album_1107205053_652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63" y="5429250"/>
            <a:ext cx="642937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Рисунок 12" descr="bird1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38" y="1714500"/>
            <a:ext cx="16668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Рисунок 13" descr="151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0688" y="4071938"/>
            <a:ext cx="150653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Рисунок 14" descr="924444406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786688" y="3857625"/>
            <a:ext cx="1036637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Box 14"/>
          <p:cNvSpPr txBox="1">
            <a:spLocks noChangeArrowheads="1"/>
          </p:cNvSpPr>
          <p:nvPr/>
        </p:nvSpPr>
        <p:spPr bwMode="auto">
          <a:xfrm>
            <a:off x="500063" y="6211888"/>
            <a:ext cx="1792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ЯГ . ДА</a:t>
            </a:r>
          </a:p>
        </p:txBody>
      </p:sp>
      <p:sp>
        <p:nvSpPr>
          <p:cNvPr id="9227" name="TextBox 15"/>
          <p:cNvSpPr txBox="1">
            <a:spLocks noChangeArrowheads="1"/>
          </p:cNvSpPr>
          <p:nvPr/>
        </p:nvSpPr>
        <p:spPr bwMode="auto">
          <a:xfrm>
            <a:off x="6858000" y="6140450"/>
            <a:ext cx="2078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. СТЁР</a:t>
            </a:r>
          </a:p>
        </p:txBody>
      </p:sp>
      <p:sp>
        <p:nvSpPr>
          <p:cNvPr id="9228" name="TextBox 16"/>
          <p:cNvSpPr txBox="1">
            <a:spLocks noChangeArrowheads="1"/>
          </p:cNvSpPr>
          <p:nvPr/>
        </p:nvSpPr>
        <p:spPr bwMode="auto">
          <a:xfrm>
            <a:off x="6659563" y="3214688"/>
            <a:ext cx="27289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 . ДВЕДЬ</a:t>
            </a:r>
          </a:p>
        </p:txBody>
      </p:sp>
      <p:sp>
        <p:nvSpPr>
          <p:cNvPr id="9229" name="TextBox 17"/>
          <p:cNvSpPr txBox="1">
            <a:spLocks noChangeArrowheads="1"/>
          </p:cNvSpPr>
          <p:nvPr/>
        </p:nvSpPr>
        <p:spPr bwMode="auto">
          <a:xfrm>
            <a:off x="4357688" y="4497388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. Ц</a:t>
            </a:r>
          </a:p>
        </p:txBody>
      </p:sp>
      <p:sp>
        <p:nvSpPr>
          <p:cNvPr id="9230" name="TextBox 18"/>
          <p:cNvSpPr txBox="1">
            <a:spLocks noChangeArrowheads="1"/>
          </p:cNvSpPr>
          <p:nvPr/>
        </p:nvSpPr>
        <p:spPr bwMode="auto">
          <a:xfrm>
            <a:off x="5572125" y="5072063"/>
            <a:ext cx="2532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 . РКОВЬ</a:t>
            </a:r>
          </a:p>
        </p:txBody>
      </p:sp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2571750" y="6140450"/>
            <a:ext cx="2349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 . . РЁЗА </a:t>
            </a:r>
          </a:p>
        </p:txBody>
      </p:sp>
      <p:sp>
        <p:nvSpPr>
          <p:cNvPr id="9232" name="TextBox 11"/>
          <p:cNvSpPr txBox="1">
            <a:spLocks noChangeArrowheads="1"/>
          </p:cNvSpPr>
          <p:nvPr/>
        </p:nvSpPr>
        <p:spPr bwMode="auto">
          <a:xfrm>
            <a:off x="4357688" y="2854325"/>
            <a:ext cx="2416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. Р . БЕЙ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884488" y="6140450"/>
            <a:ext cx="492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00750" y="5072063"/>
            <a:ext cx="5445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911725" y="4497388"/>
            <a:ext cx="517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092950" y="3213100"/>
            <a:ext cx="358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313363" y="2857500"/>
            <a:ext cx="5445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70425" y="2857500"/>
            <a:ext cx="544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98550" y="6211888"/>
            <a:ext cx="5445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143750" y="6140450"/>
            <a:ext cx="544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</p:txBody>
      </p:sp>
      <p:sp>
        <p:nvSpPr>
          <p:cNvPr id="30" name="Горизонтальный свиток 29"/>
          <p:cNvSpPr/>
          <p:nvPr/>
        </p:nvSpPr>
        <p:spPr>
          <a:xfrm>
            <a:off x="683568" y="260648"/>
            <a:ext cx="8072437" cy="1643063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СЛОВАРНАЯ </a:t>
            </a:r>
            <a:r>
              <a:rPr lang="ru-RU" dirty="0" err="1"/>
              <a:t>Сс</a:t>
            </a:r>
            <a:endParaRPr lang="ru-RU" dirty="0"/>
          </a:p>
        </p:txBody>
      </p:sp>
      <p:sp>
        <p:nvSpPr>
          <p:cNvPr id="9242" name="TextBox 30"/>
          <p:cNvSpPr txBox="1">
            <a:spLocks noChangeArrowheads="1"/>
          </p:cNvSpPr>
          <p:nvPr/>
        </p:nvSpPr>
        <p:spPr bwMode="auto">
          <a:xfrm>
            <a:off x="1571625" y="714375"/>
            <a:ext cx="6343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latin typeface="Times New Roman" pitchFamily="18" charset="0"/>
                <a:cs typeface="Times New Roman" pitchFamily="18" charset="0"/>
              </a:rPr>
              <a:t>СЛОВАРНАЯ РАБОТА</a:t>
            </a:r>
          </a:p>
        </p:txBody>
      </p:sp>
      <p:pic>
        <p:nvPicPr>
          <p:cNvPr id="9243" name="Picture 2" descr="C:\Users\111\Desktop\73164645_f_1436062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00250" y="3857625"/>
            <a:ext cx="16605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4" name="Picture 3" descr="C:\Users\111\Desktop\i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2938" y="2000250"/>
            <a:ext cx="1357312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5" name="TextBox 33"/>
          <p:cNvSpPr txBox="1">
            <a:spLocks noChangeArrowheads="1"/>
          </p:cNvSpPr>
          <p:nvPr/>
        </p:nvSpPr>
        <p:spPr bwMode="auto">
          <a:xfrm>
            <a:off x="2428875" y="2071688"/>
            <a:ext cx="23987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latin typeface="Times New Roman" pitchFamily="18" charset="0"/>
                <a:cs typeface="Times New Roman" pitchFamily="18" charset="0"/>
              </a:rPr>
              <a:t>К..ПУСТА</a:t>
            </a:r>
          </a:p>
        </p:txBody>
      </p:sp>
      <p:sp>
        <p:nvSpPr>
          <p:cNvPr id="9246" name="TextBox 35"/>
          <p:cNvSpPr txBox="1">
            <a:spLocks noChangeArrowheads="1"/>
          </p:cNvSpPr>
          <p:nvPr/>
        </p:nvSpPr>
        <p:spPr bwMode="auto">
          <a:xfrm>
            <a:off x="2714625" y="2071688"/>
            <a:ext cx="517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pic>
        <p:nvPicPr>
          <p:cNvPr id="9247" name="Picture 2" descr="C:\Users\111\Desktop\648804_664337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0" y="1714500"/>
            <a:ext cx="11668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115616" y="1412776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764704"/>
            <a:ext cx="4427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7" name="Чайковский Петр Ильич [club13333245] - Времена года - Апрель  Подснежн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164288" y="6049144"/>
            <a:ext cx="808856" cy="8088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23728" y="3068961"/>
            <a:ext cx="47342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400" b="1" dirty="0" err="1" smtClean="0">
                <a:solidFill>
                  <a:schemeClr val="accent2"/>
                </a:solidFill>
              </a:rPr>
              <a:t>Кр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..</a:t>
            </a:r>
            <a:r>
              <a:rPr lang="ru-RU" altLang="ru-RU" sz="4400" b="1" dirty="0" err="1" smtClean="0">
                <a:solidFill>
                  <a:schemeClr val="accent2"/>
                </a:solidFill>
              </a:rPr>
              <a:t>снеть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, м</a:t>
            </a:r>
            <a:r>
              <a:rPr lang="ru-RU" altLang="ru-RU" sz="4400" b="1" dirty="0" smtClean="0">
                <a:solidFill>
                  <a:srgbClr val="FF0000"/>
                </a:solidFill>
              </a:rPr>
              <a:t>..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роз, </a:t>
            </a:r>
            <a:r>
              <a:rPr lang="ru-RU" altLang="ru-RU" sz="4400" b="1" dirty="0" err="1" smtClean="0">
                <a:solidFill>
                  <a:schemeClr val="accent2"/>
                </a:solidFill>
              </a:rPr>
              <a:t>з</a:t>
            </a:r>
            <a:r>
              <a:rPr lang="ru-RU" altLang="ru-RU" sz="4400" b="1" dirty="0" smtClean="0">
                <a:solidFill>
                  <a:srgbClr val="FF0000"/>
                </a:solidFill>
              </a:rPr>
              <a:t>..</a:t>
            </a:r>
            <a:r>
              <a:rPr lang="ru-RU" altLang="ru-RU" sz="4400" b="1" dirty="0" err="1" smtClean="0">
                <a:solidFill>
                  <a:schemeClr val="accent2"/>
                </a:solidFill>
              </a:rPr>
              <a:t>ма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, п</a:t>
            </a:r>
            <a:r>
              <a:rPr lang="ru-RU" altLang="ru-RU" sz="4400" b="1" dirty="0" smtClean="0">
                <a:solidFill>
                  <a:srgbClr val="FF0000"/>
                </a:solidFill>
              </a:rPr>
              <a:t>..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года, </a:t>
            </a:r>
            <a:r>
              <a:rPr lang="ru-RU" altLang="ru-RU" sz="4400" b="1" dirty="0" err="1" smtClean="0">
                <a:solidFill>
                  <a:schemeClr val="accent2"/>
                </a:solidFill>
              </a:rPr>
              <a:t>сн</a:t>
            </a:r>
            <a:r>
              <a:rPr lang="ru-RU" altLang="ru-RU" sz="4400" b="1" dirty="0" smtClean="0">
                <a:solidFill>
                  <a:srgbClr val="FF0000"/>
                </a:solidFill>
              </a:rPr>
              <a:t>..</a:t>
            </a:r>
            <a:r>
              <a:rPr lang="ru-RU" altLang="ru-RU" sz="4400" b="1" dirty="0" err="1" smtClean="0">
                <a:solidFill>
                  <a:schemeClr val="accent2"/>
                </a:solidFill>
              </a:rPr>
              <a:t>говик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, к</a:t>
            </a:r>
            <a:r>
              <a:rPr lang="ru-RU" altLang="ru-RU" sz="4400" b="1" dirty="0" smtClean="0">
                <a:solidFill>
                  <a:srgbClr val="FF0000"/>
                </a:solidFill>
              </a:rPr>
              <a:t>..</a:t>
            </a:r>
            <a:r>
              <a:rPr lang="ru-RU" altLang="ru-RU" sz="4400" b="1" dirty="0" err="1" smtClean="0">
                <a:solidFill>
                  <a:schemeClr val="accent2"/>
                </a:solidFill>
              </a:rPr>
              <a:t>ньки</a:t>
            </a:r>
            <a:r>
              <a:rPr lang="ru-RU" altLang="ru-RU" sz="4400" b="1" dirty="0" smtClean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65776779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7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0816"/>
            <a:ext cx="9753600" cy="687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7553341" y="5379538"/>
            <a:ext cx="1754356" cy="1270483"/>
            <a:chOff x="2112" y="2543"/>
            <a:chExt cx="1255" cy="1559"/>
          </a:xfrm>
        </p:grpSpPr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2160" y="3311"/>
              <a:ext cx="1207" cy="791"/>
              <a:chOff x="2880" y="2118"/>
              <a:chExt cx="1207" cy="1073"/>
            </a:xfrm>
          </p:grpSpPr>
          <p:sp>
            <p:nvSpPr>
              <p:cNvPr id="156" name="Freeform 53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7" name="Freeform 54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8" name="Freeform 55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9" name="Freeform 56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0" name="Freeform 57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1" name="Freeform 58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2" name="Freeform 59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3" name="Freeform 60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4" name="Freeform 61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5" name="Freeform 62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6" name="Freeform 63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7" name="Freeform 64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8" name="Freeform 65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9" name="Freeform 66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0" name="Freeform 67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1" name="Freeform 68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2" name="Freeform 69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3" name="Freeform 70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4" name="Freeform 71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5" name="Freeform 72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6" name="Freeform 73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7" name="Freeform 74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8" name="Freeform 75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9" name="Freeform 76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0" name="Freeform 77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1" name="Freeform 78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2" name="Freeform 79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3" name="Freeform 80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4" name="Freeform 81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5" name="Freeform 82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6" name="Freeform 83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7" name="Freeform 84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8" name="Freeform 85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9" name="Freeform 86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0" name="Freeform 87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1" name="Freeform 88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2" name="Freeform 89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3" name="Freeform 90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4" name="Freeform 91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5" name="Freeform 92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6" name="Freeform 93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7" name="Freeform 94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8" name="Freeform 95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9" name="Freeform 96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00" name="Freeform 97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18" name="Group 98"/>
            <p:cNvGrpSpPr>
              <a:grpSpLocks/>
            </p:cNvGrpSpPr>
            <p:nvPr/>
          </p:nvGrpSpPr>
          <p:grpSpPr bwMode="auto">
            <a:xfrm>
              <a:off x="2160" y="2927"/>
              <a:ext cx="1207" cy="791"/>
              <a:chOff x="2880" y="2118"/>
              <a:chExt cx="1207" cy="1073"/>
            </a:xfrm>
          </p:grpSpPr>
          <p:sp>
            <p:nvSpPr>
              <p:cNvPr id="111" name="Freeform 99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2" name="Freeform 100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3" name="Freeform 101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4" name="Freeform 102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5" name="Freeform 103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6" name="Freeform 104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7" name="Freeform 105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8" name="Freeform 106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9" name="Freeform 107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0" name="Freeform 108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1" name="Freeform 109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2" name="Freeform 110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3" name="Freeform 111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4" name="Freeform 112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5" name="Freeform 113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6" name="Freeform 114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7" name="Freeform 115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8" name="Freeform 116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9" name="Freeform 117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0" name="Freeform 118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1" name="Freeform 119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2" name="Freeform 120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3" name="Freeform 121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4" name="Freeform 122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5" name="Freeform 123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6" name="Freeform 124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7" name="Freeform 125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8" name="Freeform 126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9" name="Freeform 127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0" name="Freeform 128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1" name="Freeform 129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2" name="Freeform 130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3" name="Freeform 131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4" name="Freeform 132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5" name="Freeform 133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6" name="Freeform 134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7" name="Freeform 135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8" name="Freeform 136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9" name="Freeform 137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0" name="Freeform 138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1" name="Freeform 139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2" name="Freeform 140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3" name="Freeform 141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4" name="Freeform 142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5" name="Freeform 143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19" name="Group 144"/>
            <p:cNvGrpSpPr>
              <a:grpSpLocks/>
            </p:cNvGrpSpPr>
            <p:nvPr/>
          </p:nvGrpSpPr>
          <p:grpSpPr bwMode="auto">
            <a:xfrm>
              <a:off x="2160" y="3023"/>
              <a:ext cx="1207" cy="791"/>
              <a:chOff x="2880" y="2118"/>
              <a:chExt cx="1207" cy="1073"/>
            </a:xfrm>
          </p:grpSpPr>
          <p:sp>
            <p:nvSpPr>
              <p:cNvPr id="66" name="Freeform 145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7" name="Freeform 146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8" name="Freeform 147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9" name="Freeform 148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0" name="Freeform 149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1" name="Freeform 150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3" name="Freeform 152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4" name="Freeform 153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5" name="Freeform 154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6" name="Freeform 155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7" name="Freeform 156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8" name="Freeform 157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9" name="Freeform 158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0" name="Freeform 159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1" name="Freeform 160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2" name="Freeform 161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3" name="Freeform 162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4" name="Freeform 163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5" name="Freeform 164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6" name="Freeform 165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7" name="Freeform 166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8" name="Freeform 167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9" name="Freeform 168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0" name="Freeform 169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1" name="Freeform 170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2" name="Freeform 171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3" name="Freeform 172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4" name="Freeform 173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5" name="Freeform 174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6" name="Freeform 175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7" name="Freeform 176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8" name="Freeform 177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9" name="Freeform 178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0" name="Freeform 179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1" name="Freeform 180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2" name="Freeform 181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3" name="Freeform 182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4" name="Freeform 183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5" name="Freeform 184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6" name="Freeform 185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7" name="Freeform 186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8" name="Freeform 187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9" name="Freeform 188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0" name="Freeform 189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20" name="Group 190"/>
            <p:cNvGrpSpPr>
              <a:grpSpLocks/>
            </p:cNvGrpSpPr>
            <p:nvPr/>
          </p:nvGrpSpPr>
          <p:grpSpPr bwMode="auto">
            <a:xfrm>
              <a:off x="2112" y="2543"/>
              <a:ext cx="1207" cy="791"/>
              <a:chOff x="2880" y="2118"/>
              <a:chExt cx="1207" cy="1073"/>
            </a:xfrm>
          </p:grpSpPr>
          <p:sp>
            <p:nvSpPr>
              <p:cNvPr id="21" name="Freeform 191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2" name="Freeform 192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3" name="Freeform 193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4" name="Freeform 194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5" name="Freeform 195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6" name="Freeform 196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7" name="Freeform 197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8" name="Freeform 198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9" name="Freeform 199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0" name="Freeform 200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1" name="Freeform 201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2" name="Freeform 202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3" name="Freeform 203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4" name="Freeform 204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5" name="Freeform 205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6" name="Freeform 206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7" name="Freeform 207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8" name="Freeform 208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9" name="Freeform 209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0" name="Freeform 210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1" name="Freeform 211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2" name="Freeform 212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3" name="Freeform 213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4" name="Freeform 214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5" name="Freeform 215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6" name="Freeform 216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7" name="Freeform 217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8" name="Freeform 218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9" name="Freeform 219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0" name="Freeform 220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1" name="Freeform 221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2" name="Freeform 222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3" name="Freeform 223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4" name="Freeform 224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5" name="Freeform 225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6" name="Freeform 226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7" name="Freeform 227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8" name="Freeform 228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9" name="Freeform 229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0" name="Freeform 230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1" name="Freeform 231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2" name="Freeform 232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3" name="Freeform 233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4" name="Freeform 234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5" name="Freeform 235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</p:grpSp>
      <p:sp>
        <p:nvSpPr>
          <p:cNvPr id="201" name="Прямоугольник 200"/>
          <p:cNvSpPr/>
          <p:nvPr/>
        </p:nvSpPr>
        <p:spPr>
          <a:xfrm>
            <a:off x="0" y="2852936"/>
            <a:ext cx="76683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dirty="0" smtClean="0"/>
              <a:t>     Кр</a:t>
            </a:r>
            <a:r>
              <a:rPr lang="ru-RU" altLang="ru-RU" sz="4000" dirty="0" smtClean="0">
                <a:solidFill>
                  <a:srgbClr val="FF0000"/>
                </a:solidFill>
              </a:rPr>
              <a:t>а</a:t>
            </a:r>
            <a:r>
              <a:rPr lang="ru-RU" altLang="ru-RU" sz="4000" dirty="0" smtClean="0"/>
              <a:t>снеть                   М</a:t>
            </a:r>
            <a:r>
              <a:rPr lang="ru-RU" altLang="ru-RU" sz="4000" dirty="0" smtClean="0">
                <a:solidFill>
                  <a:srgbClr val="FF0000"/>
                </a:solidFill>
              </a:rPr>
              <a:t>о</a:t>
            </a:r>
            <a:r>
              <a:rPr lang="ru-RU" altLang="ru-RU" sz="4000" dirty="0" smtClean="0"/>
              <a:t>роз</a:t>
            </a:r>
          </a:p>
          <a:p>
            <a:r>
              <a:rPr lang="ru-RU" altLang="ru-RU" sz="4000" dirty="0" smtClean="0"/>
              <a:t>     З</a:t>
            </a:r>
            <a:r>
              <a:rPr lang="ru-RU" altLang="ru-RU" sz="4000" dirty="0" smtClean="0">
                <a:solidFill>
                  <a:srgbClr val="FF0000"/>
                </a:solidFill>
              </a:rPr>
              <a:t>и</a:t>
            </a:r>
            <a:r>
              <a:rPr lang="ru-RU" altLang="ru-RU" sz="4000" dirty="0" smtClean="0"/>
              <a:t>ма                            П</a:t>
            </a:r>
            <a:r>
              <a:rPr lang="ru-RU" altLang="ru-RU" sz="4000" dirty="0" smtClean="0">
                <a:solidFill>
                  <a:srgbClr val="FF0000"/>
                </a:solidFill>
              </a:rPr>
              <a:t>о</a:t>
            </a:r>
            <a:r>
              <a:rPr lang="ru-RU" altLang="ru-RU" sz="4000" dirty="0" smtClean="0"/>
              <a:t>года</a:t>
            </a:r>
          </a:p>
          <a:p>
            <a:r>
              <a:rPr lang="ru-RU" altLang="ru-RU" sz="4000" dirty="0" smtClean="0"/>
              <a:t>     Сн</a:t>
            </a:r>
            <a:r>
              <a:rPr lang="ru-RU" altLang="ru-RU" sz="4000" dirty="0" smtClean="0">
                <a:solidFill>
                  <a:srgbClr val="FF0000"/>
                </a:solidFill>
              </a:rPr>
              <a:t>е</a:t>
            </a:r>
            <a:r>
              <a:rPr lang="ru-RU" altLang="ru-RU" sz="4000" dirty="0" smtClean="0"/>
              <a:t>говик                    К</a:t>
            </a:r>
            <a:r>
              <a:rPr lang="ru-RU" altLang="ru-RU" sz="4000" dirty="0" smtClean="0">
                <a:solidFill>
                  <a:srgbClr val="FF0000"/>
                </a:solidFill>
              </a:rPr>
              <a:t>о</a:t>
            </a:r>
            <a:r>
              <a:rPr lang="ru-RU" altLang="ru-RU" sz="4000" dirty="0" smtClean="0"/>
              <a:t>ньки</a:t>
            </a:r>
          </a:p>
        </p:txBody>
      </p:sp>
    </p:spTree>
    <p:extLst>
      <p:ext uri="{BB962C8B-B14F-4D97-AF65-F5344CB8AC3E}">
        <p14:creationId xmlns="" xmlns:p14="http://schemas.microsoft.com/office/powerpoint/2010/main" val="404258689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1543</TotalTime>
  <Words>254</Words>
  <Application>Microsoft Office PowerPoint</Application>
  <PresentationFormat>Экран (4:3)</PresentationFormat>
  <Paragraphs>73</Paragraphs>
  <Slides>12</Slides>
  <Notes>2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никеа</dc:creator>
  <cp:lastModifiedBy>DNS</cp:lastModifiedBy>
  <cp:revision>129</cp:revision>
  <dcterms:created xsi:type="dcterms:W3CDTF">2013-04-09T09:44:53Z</dcterms:created>
  <dcterms:modified xsi:type="dcterms:W3CDTF">2016-11-30T17:04:54Z</dcterms:modified>
</cp:coreProperties>
</file>